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Lst>
  <p:notesMasterIdLst>
    <p:notesMasterId r:id="rId26"/>
  </p:notesMasterIdLst>
  <p:sldIdLst>
    <p:sldId id="275" r:id="rId2"/>
    <p:sldId id="259" r:id="rId3"/>
    <p:sldId id="299" r:id="rId4"/>
    <p:sldId id="261" r:id="rId5"/>
    <p:sldId id="262" r:id="rId6"/>
    <p:sldId id="263" r:id="rId7"/>
    <p:sldId id="304" r:id="rId8"/>
    <p:sldId id="286" r:id="rId9"/>
    <p:sldId id="300" r:id="rId10"/>
    <p:sldId id="301" r:id="rId11"/>
    <p:sldId id="258" r:id="rId12"/>
    <p:sldId id="264" r:id="rId13"/>
    <p:sldId id="294" r:id="rId14"/>
    <p:sldId id="295" r:id="rId15"/>
    <p:sldId id="296" r:id="rId16"/>
    <p:sldId id="297" r:id="rId17"/>
    <p:sldId id="298" r:id="rId18"/>
    <p:sldId id="277" r:id="rId19"/>
    <p:sldId id="276" r:id="rId20"/>
    <p:sldId id="268" r:id="rId21"/>
    <p:sldId id="278" r:id="rId22"/>
    <p:sldId id="271" r:id="rId23"/>
    <p:sldId id="302" r:id="rId24"/>
    <p:sldId id="272" r:id="rId25"/>
  </p:sldIdLst>
  <p:sldSz cx="9906000" cy="6858000" type="A4"/>
  <p:notesSz cx="7099300" cy="10234613"/>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FF00"/>
    <a:srgbClr val="9900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711" autoAdjust="0"/>
  </p:normalViewPr>
  <p:slideViewPr>
    <p:cSldViewPr>
      <p:cViewPr varScale="1">
        <p:scale>
          <a:sx n="108" d="100"/>
          <a:sy n="108" d="100"/>
        </p:scale>
        <p:origin x="1446" y="108"/>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02" name="Rectangle 2">
            <a:extLst>
              <a:ext uri="{FF2B5EF4-FFF2-40B4-BE49-F238E27FC236}">
                <a16:creationId xmlns:a16="http://schemas.microsoft.com/office/drawing/2014/main" id="{ABC8EB2C-8751-4C41-8A16-C488D324D832}"/>
              </a:ext>
            </a:extLst>
          </p:cNvPr>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265" tIns="48131" rIns="96265" bIns="48131" numCol="1" anchor="t" anchorCtr="0" compatLnSpc="1">
            <a:prstTxWarp prst="textNoShape">
              <a:avLst/>
            </a:prstTxWarp>
          </a:bodyPr>
          <a:lstStyle>
            <a:lvl1pPr defTabSz="961262" eaLnBrk="1" hangingPunct="1">
              <a:defRPr sz="1300">
                <a:latin typeface="Times New Roman" pitchFamily="18" charset="0"/>
              </a:defRPr>
            </a:lvl1pPr>
          </a:lstStyle>
          <a:p>
            <a:pPr>
              <a:defRPr/>
            </a:pPr>
            <a:endParaRPr lang="en-US"/>
          </a:p>
        </p:txBody>
      </p:sp>
      <p:sp>
        <p:nvSpPr>
          <p:cNvPr id="256003" name="Rectangle 3">
            <a:extLst>
              <a:ext uri="{FF2B5EF4-FFF2-40B4-BE49-F238E27FC236}">
                <a16:creationId xmlns:a16="http://schemas.microsoft.com/office/drawing/2014/main" id="{DDB8AEC9-4DCA-40F9-83FD-19CEECFBAF73}"/>
              </a:ext>
            </a:extLst>
          </p:cNvPr>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6265" tIns="48131" rIns="96265" bIns="48131" numCol="1" anchor="t" anchorCtr="0" compatLnSpc="1">
            <a:prstTxWarp prst="textNoShape">
              <a:avLst/>
            </a:prstTxWarp>
          </a:bodyPr>
          <a:lstStyle>
            <a:lvl1pPr algn="r" defTabSz="961262" eaLnBrk="1" hangingPunct="1">
              <a:defRPr sz="1300">
                <a:latin typeface="Times New Roman" pitchFamily="18" charset="0"/>
              </a:defRPr>
            </a:lvl1pPr>
          </a:lstStyle>
          <a:p>
            <a:pPr>
              <a:defRPr/>
            </a:pPr>
            <a:endParaRPr lang="en-US"/>
          </a:p>
        </p:txBody>
      </p:sp>
      <p:sp>
        <p:nvSpPr>
          <p:cNvPr id="3076" name="Rectangle 4">
            <a:extLst>
              <a:ext uri="{FF2B5EF4-FFF2-40B4-BE49-F238E27FC236}">
                <a16:creationId xmlns:a16="http://schemas.microsoft.com/office/drawing/2014/main" id="{F0F0D97C-B9BA-44A9-BE01-F20BC145E295}"/>
              </a:ext>
            </a:extLst>
          </p:cNvPr>
          <p:cNvSpPr>
            <a:spLocks noGrp="1" noRot="1" noChangeAspect="1" noChangeArrowheads="1" noTextEdit="1"/>
          </p:cNvSpPr>
          <p:nvPr>
            <p:ph type="sldImg" idx="2"/>
          </p:nvPr>
        </p:nvSpPr>
        <p:spPr bwMode="auto">
          <a:xfrm>
            <a:off x="779463" y="768350"/>
            <a:ext cx="5541962"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5" name="Rectangle 5">
            <a:extLst>
              <a:ext uri="{FF2B5EF4-FFF2-40B4-BE49-F238E27FC236}">
                <a16:creationId xmlns:a16="http://schemas.microsoft.com/office/drawing/2014/main" id="{87833712-4C74-4831-956F-933032411536}"/>
              </a:ext>
            </a:extLst>
          </p:cNvPr>
          <p:cNvSpPr>
            <a:spLocks noGrp="1" noChangeArrowheads="1"/>
          </p:cNvSpPr>
          <p:nvPr>
            <p:ph type="body" sz="quarter" idx="3"/>
          </p:nvPr>
        </p:nvSpPr>
        <p:spPr bwMode="auto">
          <a:xfrm>
            <a:off x="709613" y="4862513"/>
            <a:ext cx="5680075" cy="4603750"/>
          </a:xfrm>
          <a:prstGeom prst="rect">
            <a:avLst/>
          </a:prstGeom>
          <a:noFill/>
          <a:ln w="9525">
            <a:noFill/>
            <a:miter lim="800000"/>
            <a:headEnd/>
            <a:tailEnd/>
          </a:ln>
          <a:effectLst/>
        </p:spPr>
        <p:txBody>
          <a:bodyPr vert="horz" wrap="square" lIns="96265" tIns="48131" rIns="96265" bIns="481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6006" name="Rectangle 6">
            <a:extLst>
              <a:ext uri="{FF2B5EF4-FFF2-40B4-BE49-F238E27FC236}">
                <a16:creationId xmlns:a16="http://schemas.microsoft.com/office/drawing/2014/main" id="{821F888D-3341-4277-905F-C99BACA0F68A}"/>
              </a:ext>
            </a:extLst>
          </p:cNvPr>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6265" tIns="48131" rIns="96265" bIns="48131" numCol="1" anchor="b" anchorCtr="0" compatLnSpc="1">
            <a:prstTxWarp prst="textNoShape">
              <a:avLst/>
            </a:prstTxWarp>
          </a:bodyPr>
          <a:lstStyle>
            <a:lvl1pPr defTabSz="961262" eaLnBrk="1" hangingPunct="1">
              <a:defRPr sz="1300">
                <a:latin typeface="Times New Roman" pitchFamily="18" charset="0"/>
              </a:defRPr>
            </a:lvl1pPr>
          </a:lstStyle>
          <a:p>
            <a:pPr>
              <a:defRPr/>
            </a:pPr>
            <a:endParaRPr lang="en-US"/>
          </a:p>
        </p:txBody>
      </p:sp>
      <p:sp>
        <p:nvSpPr>
          <p:cNvPr id="256007" name="Rectangle 7">
            <a:extLst>
              <a:ext uri="{FF2B5EF4-FFF2-40B4-BE49-F238E27FC236}">
                <a16:creationId xmlns:a16="http://schemas.microsoft.com/office/drawing/2014/main" id="{88FD3C1C-167F-47CE-8C97-9E7C4DACD700}"/>
              </a:ext>
            </a:extLst>
          </p:cNvPr>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6265" tIns="48131" rIns="96265" bIns="48131" numCol="1" anchor="b" anchorCtr="0" compatLnSpc="1">
            <a:prstTxWarp prst="textNoShape">
              <a:avLst/>
            </a:prstTxWarp>
          </a:bodyPr>
          <a:lstStyle>
            <a:lvl1pPr algn="r" defTabSz="960438" eaLnBrk="1" hangingPunct="1">
              <a:defRPr sz="1300">
                <a:latin typeface="Times New Roman" panose="02020603050405020304" pitchFamily="18" charset="0"/>
              </a:defRPr>
            </a:lvl1pPr>
          </a:lstStyle>
          <a:p>
            <a:fld id="{DD65EB6A-1A6C-4436-A0CC-E569193416B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0D2C6049-FCE1-4595-83A2-C5B46DCDCD38}"/>
              </a:ext>
            </a:extLst>
          </p:cNvPr>
          <p:cNvGrpSpPr>
            <a:grpSpLocks/>
          </p:cNvGrpSpPr>
          <p:nvPr/>
        </p:nvGrpSpPr>
        <p:grpSpPr bwMode="auto">
          <a:xfrm>
            <a:off x="-3490913" y="304800"/>
            <a:ext cx="12901613" cy="4724400"/>
            <a:chOff x="-2030" y="192"/>
            <a:chExt cx="7502" cy="2976"/>
          </a:xfrm>
        </p:grpSpPr>
        <p:sp>
          <p:nvSpPr>
            <p:cNvPr id="5" name="Line 3">
              <a:extLst>
                <a:ext uri="{FF2B5EF4-FFF2-40B4-BE49-F238E27FC236}">
                  <a16:creationId xmlns:a16="http://schemas.microsoft.com/office/drawing/2014/main" id="{D30FEACF-148D-4686-BF7D-708D62A58247}"/>
                </a:ext>
              </a:extLst>
            </p:cNvPr>
            <p:cNvSpPr>
              <a:spLocks noChangeShapeType="1"/>
            </p:cNvSpPr>
            <p:nvPr/>
          </p:nvSpPr>
          <p:spPr bwMode="auto">
            <a:xfrm>
              <a:off x="912" y="1584"/>
              <a:ext cx="456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AutoShape 4">
              <a:extLst>
                <a:ext uri="{FF2B5EF4-FFF2-40B4-BE49-F238E27FC236}">
                  <a16:creationId xmlns:a16="http://schemas.microsoft.com/office/drawing/2014/main" id="{F43519B8-42CC-4648-939C-CF0BFC2C0792}"/>
                </a:ext>
              </a:extLst>
            </p:cNvPr>
            <p:cNvSpPr>
              <a:spLocks noChangeArrowheads="1"/>
            </p:cNvSpPr>
            <p:nvPr/>
          </p:nvSpPr>
          <p:spPr bwMode="auto">
            <a:xfrm>
              <a:off x="-1584" y="864"/>
              <a:ext cx="2304" cy="230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9 h 64000"/>
                <a:gd name="T29" fmla="*/ 44083 w 64000"/>
                <a:gd name="T30" fmla="*/ 29639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 name="AutoShape 5">
              <a:extLst>
                <a:ext uri="{FF2B5EF4-FFF2-40B4-BE49-F238E27FC236}">
                  <a16:creationId xmlns:a16="http://schemas.microsoft.com/office/drawing/2014/main" id="{37CDBEC8-5B98-431B-9ED2-79E3FBE582D6}"/>
                </a:ext>
              </a:extLst>
            </p:cNvPr>
            <p:cNvSpPr>
              <a:spLocks noChangeArrowheads="1"/>
            </p:cNvSpPr>
            <p:nvPr/>
          </p:nvSpPr>
          <p:spPr bwMode="auto">
            <a:xfrm>
              <a:off x="-2030" y="192"/>
              <a:ext cx="2544" cy="2544"/>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61 h 64000"/>
                <a:gd name="T29" fmla="*/ 50994 w 64000"/>
                <a:gd name="T30" fmla="*/ 2576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249862" name="Rectangle 6"/>
          <p:cNvSpPr>
            <a:spLocks noGrp="1" noChangeArrowheads="1"/>
          </p:cNvSpPr>
          <p:nvPr>
            <p:ph type="ctrTitle"/>
          </p:nvPr>
        </p:nvSpPr>
        <p:spPr>
          <a:xfrm>
            <a:off x="1563688" y="985838"/>
            <a:ext cx="7842250" cy="1444625"/>
          </a:xfrm>
        </p:spPr>
        <p:txBody>
          <a:bodyPr/>
          <a:lstStyle>
            <a:lvl1pPr>
              <a:defRPr sz="4000"/>
            </a:lvl1pPr>
          </a:lstStyle>
          <a:p>
            <a:r>
              <a:rPr lang="en-US" altLang="zh-CN"/>
              <a:t>Click to edit Master title style</a:t>
            </a:r>
          </a:p>
        </p:txBody>
      </p:sp>
      <p:sp>
        <p:nvSpPr>
          <p:cNvPr id="249863" name="Rectangle 7"/>
          <p:cNvSpPr>
            <a:spLocks noGrp="1" noChangeArrowheads="1"/>
          </p:cNvSpPr>
          <p:nvPr>
            <p:ph type="subTitle" idx="1"/>
          </p:nvPr>
        </p:nvSpPr>
        <p:spPr>
          <a:xfrm>
            <a:off x="1563688" y="3427413"/>
            <a:ext cx="7842250" cy="1752600"/>
          </a:xfrm>
        </p:spPr>
        <p:txBody>
          <a:bodyPr/>
          <a:lstStyle>
            <a:lvl1pPr marL="0" indent="0">
              <a:buFont typeface="Wingdings" pitchFamily="2" charset="2"/>
              <a:buNone/>
              <a:defRPr/>
            </a:lvl1pPr>
          </a:lstStyle>
          <a:p>
            <a:r>
              <a:rPr lang="en-US" altLang="zh-CN"/>
              <a:t>Click to edit Master subtitle style</a:t>
            </a:r>
          </a:p>
        </p:txBody>
      </p:sp>
      <p:sp>
        <p:nvSpPr>
          <p:cNvPr id="8" name="Rectangle 8">
            <a:extLst>
              <a:ext uri="{FF2B5EF4-FFF2-40B4-BE49-F238E27FC236}">
                <a16:creationId xmlns:a16="http://schemas.microsoft.com/office/drawing/2014/main" id="{42DEF614-EB88-4FCC-965B-C778D7824730}"/>
              </a:ext>
            </a:extLst>
          </p:cNvPr>
          <p:cNvSpPr>
            <a:spLocks noGrp="1" noChangeArrowheads="1"/>
          </p:cNvSpPr>
          <p:nvPr>
            <p:ph type="dt" sz="half" idx="10"/>
          </p:nvPr>
        </p:nvSpPr>
        <p:spPr/>
        <p:txBody>
          <a:bodyPr/>
          <a:lstStyle>
            <a:lvl1pPr>
              <a:defRPr/>
            </a:lvl1pPr>
          </a:lstStyle>
          <a:p>
            <a:pPr>
              <a:defRPr/>
            </a:pPr>
            <a:endParaRPr lang="en-US" altLang="zh-CN"/>
          </a:p>
        </p:txBody>
      </p:sp>
      <p:sp>
        <p:nvSpPr>
          <p:cNvPr id="9" name="Rectangle 9">
            <a:extLst>
              <a:ext uri="{FF2B5EF4-FFF2-40B4-BE49-F238E27FC236}">
                <a16:creationId xmlns:a16="http://schemas.microsoft.com/office/drawing/2014/main" id="{E489323B-FEB2-4CFA-AFC3-A0926DBB8FFF}"/>
              </a:ext>
            </a:extLst>
          </p:cNvPr>
          <p:cNvSpPr>
            <a:spLocks noGrp="1" noChangeArrowheads="1"/>
          </p:cNvSpPr>
          <p:nvPr>
            <p:ph type="ftr" sz="quarter" idx="11"/>
          </p:nvPr>
        </p:nvSpPr>
        <p:spPr/>
        <p:txBody>
          <a:bodyPr/>
          <a:lstStyle>
            <a:lvl1pPr>
              <a:defRPr/>
            </a:lvl1pPr>
          </a:lstStyle>
          <a:p>
            <a:pPr>
              <a:defRPr/>
            </a:pPr>
            <a:endParaRPr lang="en-US" altLang="zh-CN"/>
          </a:p>
        </p:txBody>
      </p:sp>
      <p:sp>
        <p:nvSpPr>
          <p:cNvPr id="10" name="Rectangle 10">
            <a:extLst>
              <a:ext uri="{FF2B5EF4-FFF2-40B4-BE49-F238E27FC236}">
                <a16:creationId xmlns:a16="http://schemas.microsoft.com/office/drawing/2014/main" id="{EB2CE20A-7B7F-48FB-ABA6-B7851A28DC97}"/>
              </a:ext>
            </a:extLst>
          </p:cNvPr>
          <p:cNvSpPr>
            <a:spLocks noGrp="1" noChangeArrowheads="1"/>
          </p:cNvSpPr>
          <p:nvPr>
            <p:ph type="sldNum" sz="quarter" idx="12"/>
          </p:nvPr>
        </p:nvSpPr>
        <p:spPr/>
        <p:txBody>
          <a:bodyPr/>
          <a:lstStyle>
            <a:lvl1pPr>
              <a:defRPr/>
            </a:lvl1pPr>
          </a:lstStyle>
          <a:p>
            <a:fld id="{9E7EC41E-584B-469D-9595-E0BA25F03857}" type="slidenum">
              <a:rPr lang="zh-CN" altLang="en-US"/>
              <a:pPr/>
              <a:t>‹#›</a:t>
            </a:fld>
            <a:endParaRPr lang="en-US" altLang="zh-CN"/>
          </a:p>
        </p:txBody>
      </p:sp>
    </p:spTree>
    <p:extLst>
      <p:ext uri="{BB962C8B-B14F-4D97-AF65-F5344CB8AC3E}">
        <p14:creationId xmlns:p14="http://schemas.microsoft.com/office/powerpoint/2010/main" val="801981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67B449FD-F60C-4900-806B-9690815427FF}"/>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9">
            <a:extLst>
              <a:ext uri="{FF2B5EF4-FFF2-40B4-BE49-F238E27FC236}">
                <a16:creationId xmlns:a16="http://schemas.microsoft.com/office/drawing/2014/main" id="{76B54519-FF2D-4E0A-B311-1748B94A056C}"/>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0">
            <a:extLst>
              <a:ext uri="{FF2B5EF4-FFF2-40B4-BE49-F238E27FC236}">
                <a16:creationId xmlns:a16="http://schemas.microsoft.com/office/drawing/2014/main" id="{BC3BC567-148C-4A44-9082-C43EEA9E4FFD}"/>
              </a:ext>
            </a:extLst>
          </p:cNvPr>
          <p:cNvSpPr>
            <a:spLocks noGrp="1" noChangeArrowheads="1"/>
          </p:cNvSpPr>
          <p:nvPr>
            <p:ph type="sldNum" sz="quarter" idx="12"/>
          </p:nvPr>
        </p:nvSpPr>
        <p:spPr>
          <a:ln/>
        </p:spPr>
        <p:txBody>
          <a:bodyPr/>
          <a:lstStyle>
            <a:lvl1pPr>
              <a:defRPr/>
            </a:lvl1pPr>
          </a:lstStyle>
          <a:p>
            <a:fld id="{7F731BE5-B574-43A2-85AC-BA6A28A0EF40}" type="slidenum">
              <a:rPr lang="zh-CN" altLang="en-US"/>
              <a:pPr/>
              <a:t>‹#›</a:t>
            </a:fld>
            <a:endParaRPr lang="en-US" altLang="zh-CN"/>
          </a:p>
        </p:txBody>
      </p:sp>
    </p:spTree>
    <p:extLst>
      <p:ext uri="{BB962C8B-B14F-4D97-AF65-F5344CB8AC3E}">
        <p14:creationId xmlns:p14="http://schemas.microsoft.com/office/powerpoint/2010/main" val="2017910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7913" y="301625"/>
            <a:ext cx="1979612" cy="56403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84313" y="301625"/>
            <a:ext cx="5791200" cy="56403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71885AFC-EE4F-49E3-961A-0B6814294D62}"/>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9">
            <a:extLst>
              <a:ext uri="{FF2B5EF4-FFF2-40B4-BE49-F238E27FC236}">
                <a16:creationId xmlns:a16="http://schemas.microsoft.com/office/drawing/2014/main" id="{BB0BA0BA-D943-4DBF-8F12-54D76F396C8F}"/>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0">
            <a:extLst>
              <a:ext uri="{FF2B5EF4-FFF2-40B4-BE49-F238E27FC236}">
                <a16:creationId xmlns:a16="http://schemas.microsoft.com/office/drawing/2014/main" id="{542997C4-6BC5-4D0D-8121-5A3AD05B621F}"/>
              </a:ext>
            </a:extLst>
          </p:cNvPr>
          <p:cNvSpPr>
            <a:spLocks noGrp="1" noChangeArrowheads="1"/>
          </p:cNvSpPr>
          <p:nvPr>
            <p:ph type="sldNum" sz="quarter" idx="12"/>
          </p:nvPr>
        </p:nvSpPr>
        <p:spPr>
          <a:ln/>
        </p:spPr>
        <p:txBody>
          <a:bodyPr/>
          <a:lstStyle>
            <a:lvl1pPr>
              <a:defRPr/>
            </a:lvl1pPr>
          </a:lstStyle>
          <a:p>
            <a:fld id="{EA593D34-1695-4038-A3AD-12A5899AF229}" type="slidenum">
              <a:rPr lang="zh-CN" altLang="en-US"/>
              <a:pPr/>
              <a:t>‹#›</a:t>
            </a:fld>
            <a:endParaRPr lang="en-US" altLang="zh-CN"/>
          </a:p>
        </p:txBody>
      </p:sp>
    </p:spTree>
    <p:extLst>
      <p:ext uri="{BB962C8B-B14F-4D97-AF65-F5344CB8AC3E}">
        <p14:creationId xmlns:p14="http://schemas.microsoft.com/office/powerpoint/2010/main" val="4136517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380CAB63-E290-4B0D-8BD7-3C378C09B887}"/>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9">
            <a:extLst>
              <a:ext uri="{FF2B5EF4-FFF2-40B4-BE49-F238E27FC236}">
                <a16:creationId xmlns:a16="http://schemas.microsoft.com/office/drawing/2014/main" id="{542FD885-F9A4-44DC-A5FC-FE1AFC74170E}"/>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0">
            <a:extLst>
              <a:ext uri="{FF2B5EF4-FFF2-40B4-BE49-F238E27FC236}">
                <a16:creationId xmlns:a16="http://schemas.microsoft.com/office/drawing/2014/main" id="{167311A9-B106-471B-BB59-E67533BD0ADE}"/>
              </a:ext>
            </a:extLst>
          </p:cNvPr>
          <p:cNvSpPr>
            <a:spLocks noGrp="1" noChangeArrowheads="1"/>
          </p:cNvSpPr>
          <p:nvPr>
            <p:ph type="sldNum" sz="quarter" idx="12"/>
          </p:nvPr>
        </p:nvSpPr>
        <p:spPr>
          <a:ln/>
        </p:spPr>
        <p:txBody>
          <a:bodyPr/>
          <a:lstStyle>
            <a:lvl1pPr>
              <a:defRPr/>
            </a:lvl1pPr>
          </a:lstStyle>
          <a:p>
            <a:fld id="{08BE4BAC-33AC-46EA-9FE5-B0A223FB3742}" type="slidenum">
              <a:rPr lang="zh-CN" altLang="en-US"/>
              <a:pPr/>
              <a:t>‹#›</a:t>
            </a:fld>
            <a:endParaRPr lang="en-US" altLang="zh-CN"/>
          </a:p>
        </p:txBody>
      </p:sp>
    </p:spTree>
    <p:extLst>
      <p:ext uri="{BB962C8B-B14F-4D97-AF65-F5344CB8AC3E}">
        <p14:creationId xmlns:p14="http://schemas.microsoft.com/office/powerpoint/2010/main" val="270005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a:extLst>
              <a:ext uri="{FF2B5EF4-FFF2-40B4-BE49-F238E27FC236}">
                <a16:creationId xmlns:a16="http://schemas.microsoft.com/office/drawing/2014/main" id="{73546C2D-3742-4B54-BAD9-0D5C24D4B9BA}"/>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9">
            <a:extLst>
              <a:ext uri="{FF2B5EF4-FFF2-40B4-BE49-F238E27FC236}">
                <a16:creationId xmlns:a16="http://schemas.microsoft.com/office/drawing/2014/main" id="{6EA8E8ED-F3DB-4C83-978D-78F2B3BC3075}"/>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0">
            <a:extLst>
              <a:ext uri="{FF2B5EF4-FFF2-40B4-BE49-F238E27FC236}">
                <a16:creationId xmlns:a16="http://schemas.microsoft.com/office/drawing/2014/main" id="{CF1188E0-056A-4A58-A0CF-7E389FE49008}"/>
              </a:ext>
            </a:extLst>
          </p:cNvPr>
          <p:cNvSpPr>
            <a:spLocks noGrp="1" noChangeArrowheads="1"/>
          </p:cNvSpPr>
          <p:nvPr>
            <p:ph type="sldNum" sz="quarter" idx="12"/>
          </p:nvPr>
        </p:nvSpPr>
        <p:spPr>
          <a:ln/>
        </p:spPr>
        <p:txBody>
          <a:bodyPr/>
          <a:lstStyle>
            <a:lvl1pPr>
              <a:defRPr/>
            </a:lvl1pPr>
          </a:lstStyle>
          <a:p>
            <a:fld id="{263CE999-30C2-411C-89BF-9ACD5C297A56}" type="slidenum">
              <a:rPr lang="zh-CN" altLang="en-US"/>
              <a:pPr/>
              <a:t>‹#›</a:t>
            </a:fld>
            <a:endParaRPr lang="en-US" altLang="zh-CN"/>
          </a:p>
        </p:txBody>
      </p:sp>
    </p:spTree>
    <p:extLst>
      <p:ext uri="{BB962C8B-B14F-4D97-AF65-F5344CB8AC3E}">
        <p14:creationId xmlns:p14="http://schemas.microsoft.com/office/powerpoint/2010/main" val="230084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84313" y="1827213"/>
            <a:ext cx="38846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21325" y="1827213"/>
            <a:ext cx="3886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AD795ABE-E7F6-42AC-8437-33B0BB023CA4}"/>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9">
            <a:extLst>
              <a:ext uri="{FF2B5EF4-FFF2-40B4-BE49-F238E27FC236}">
                <a16:creationId xmlns:a16="http://schemas.microsoft.com/office/drawing/2014/main" id="{AB9C8FD0-0646-498C-831C-99EBBE6DB4FB}"/>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0">
            <a:extLst>
              <a:ext uri="{FF2B5EF4-FFF2-40B4-BE49-F238E27FC236}">
                <a16:creationId xmlns:a16="http://schemas.microsoft.com/office/drawing/2014/main" id="{25237E53-C374-49B5-9285-D2FC677481D0}"/>
              </a:ext>
            </a:extLst>
          </p:cNvPr>
          <p:cNvSpPr>
            <a:spLocks noGrp="1" noChangeArrowheads="1"/>
          </p:cNvSpPr>
          <p:nvPr>
            <p:ph type="sldNum" sz="quarter" idx="12"/>
          </p:nvPr>
        </p:nvSpPr>
        <p:spPr>
          <a:ln/>
        </p:spPr>
        <p:txBody>
          <a:bodyPr/>
          <a:lstStyle>
            <a:lvl1pPr>
              <a:defRPr/>
            </a:lvl1pPr>
          </a:lstStyle>
          <a:p>
            <a:fld id="{84545A4A-6D7A-4532-B7B7-AF772BB632BF}" type="slidenum">
              <a:rPr lang="zh-CN" altLang="en-US"/>
              <a:pPr/>
              <a:t>‹#›</a:t>
            </a:fld>
            <a:endParaRPr lang="en-US" altLang="zh-CN"/>
          </a:p>
        </p:txBody>
      </p:sp>
    </p:spTree>
    <p:extLst>
      <p:ext uri="{BB962C8B-B14F-4D97-AF65-F5344CB8AC3E}">
        <p14:creationId xmlns:p14="http://schemas.microsoft.com/office/powerpoint/2010/main" val="547240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a:extLst>
              <a:ext uri="{FF2B5EF4-FFF2-40B4-BE49-F238E27FC236}">
                <a16:creationId xmlns:a16="http://schemas.microsoft.com/office/drawing/2014/main" id="{C1CCAC68-F572-4B75-9544-2C99E656C590}"/>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9">
            <a:extLst>
              <a:ext uri="{FF2B5EF4-FFF2-40B4-BE49-F238E27FC236}">
                <a16:creationId xmlns:a16="http://schemas.microsoft.com/office/drawing/2014/main" id="{9A97B670-AE4B-446C-BAD8-297B6E61D6DF}"/>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0">
            <a:extLst>
              <a:ext uri="{FF2B5EF4-FFF2-40B4-BE49-F238E27FC236}">
                <a16:creationId xmlns:a16="http://schemas.microsoft.com/office/drawing/2014/main" id="{4709F37A-115D-406B-8885-35FCA0F08ACE}"/>
              </a:ext>
            </a:extLst>
          </p:cNvPr>
          <p:cNvSpPr>
            <a:spLocks noGrp="1" noChangeArrowheads="1"/>
          </p:cNvSpPr>
          <p:nvPr>
            <p:ph type="sldNum" sz="quarter" idx="12"/>
          </p:nvPr>
        </p:nvSpPr>
        <p:spPr>
          <a:ln/>
        </p:spPr>
        <p:txBody>
          <a:bodyPr/>
          <a:lstStyle>
            <a:lvl1pPr>
              <a:defRPr/>
            </a:lvl1pPr>
          </a:lstStyle>
          <a:p>
            <a:fld id="{43AA6EAE-8105-463C-A48B-ED993EA90760}" type="slidenum">
              <a:rPr lang="zh-CN" altLang="en-US"/>
              <a:pPr/>
              <a:t>‹#›</a:t>
            </a:fld>
            <a:endParaRPr lang="en-US" altLang="zh-CN"/>
          </a:p>
        </p:txBody>
      </p:sp>
    </p:spTree>
    <p:extLst>
      <p:ext uri="{BB962C8B-B14F-4D97-AF65-F5344CB8AC3E}">
        <p14:creationId xmlns:p14="http://schemas.microsoft.com/office/powerpoint/2010/main" val="4028854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a:extLst>
              <a:ext uri="{FF2B5EF4-FFF2-40B4-BE49-F238E27FC236}">
                <a16:creationId xmlns:a16="http://schemas.microsoft.com/office/drawing/2014/main" id="{6527CFB7-2828-44A9-AB2D-5DB15191E8AC}"/>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9">
            <a:extLst>
              <a:ext uri="{FF2B5EF4-FFF2-40B4-BE49-F238E27FC236}">
                <a16:creationId xmlns:a16="http://schemas.microsoft.com/office/drawing/2014/main" id="{6A1E555A-0029-4CAA-A274-12E70197A6A3}"/>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0">
            <a:extLst>
              <a:ext uri="{FF2B5EF4-FFF2-40B4-BE49-F238E27FC236}">
                <a16:creationId xmlns:a16="http://schemas.microsoft.com/office/drawing/2014/main" id="{CB182BCD-6734-41D0-820D-008B753E65A0}"/>
              </a:ext>
            </a:extLst>
          </p:cNvPr>
          <p:cNvSpPr>
            <a:spLocks noGrp="1" noChangeArrowheads="1"/>
          </p:cNvSpPr>
          <p:nvPr>
            <p:ph type="sldNum" sz="quarter" idx="12"/>
          </p:nvPr>
        </p:nvSpPr>
        <p:spPr>
          <a:ln/>
        </p:spPr>
        <p:txBody>
          <a:bodyPr/>
          <a:lstStyle>
            <a:lvl1pPr>
              <a:defRPr/>
            </a:lvl1pPr>
          </a:lstStyle>
          <a:p>
            <a:fld id="{43FF7BE2-DB42-4E45-9164-FF98E5BB5A8E}" type="slidenum">
              <a:rPr lang="zh-CN" altLang="en-US"/>
              <a:pPr/>
              <a:t>‹#›</a:t>
            </a:fld>
            <a:endParaRPr lang="en-US" altLang="zh-CN"/>
          </a:p>
        </p:txBody>
      </p:sp>
    </p:spTree>
    <p:extLst>
      <p:ext uri="{BB962C8B-B14F-4D97-AF65-F5344CB8AC3E}">
        <p14:creationId xmlns:p14="http://schemas.microsoft.com/office/powerpoint/2010/main" val="3657940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5971047B-8203-479E-95F0-4D2EAD0B28AA}"/>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9">
            <a:extLst>
              <a:ext uri="{FF2B5EF4-FFF2-40B4-BE49-F238E27FC236}">
                <a16:creationId xmlns:a16="http://schemas.microsoft.com/office/drawing/2014/main" id="{4AA03928-D212-4DE7-8328-806CD3D6F237}"/>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10">
            <a:extLst>
              <a:ext uri="{FF2B5EF4-FFF2-40B4-BE49-F238E27FC236}">
                <a16:creationId xmlns:a16="http://schemas.microsoft.com/office/drawing/2014/main" id="{5C0BDE21-E90A-46AE-A6BA-19F5DA0C3F28}"/>
              </a:ext>
            </a:extLst>
          </p:cNvPr>
          <p:cNvSpPr>
            <a:spLocks noGrp="1" noChangeArrowheads="1"/>
          </p:cNvSpPr>
          <p:nvPr>
            <p:ph type="sldNum" sz="quarter" idx="12"/>
          </p:nvPr>
        </p:nvSpPr>
        <p:spPr>
          <a:ln/>
        </p:spPr>
        <p:txBody>
          <a:bodyPr/>
          <a:lstStyle>
            <a:lvl1pPr>
              <a:defRPr/>
            </a:lvl1pPr>
          </a:lstStyle>
          <a:p>
            <a:fld id="{03EB6ED7-E620-4EEF-A9FF-0EB4190156FB}" type="slidenum">
              <a:rPr lang="zh-CN" altLang="en-US"/>
              <a:pPr/>
              <a:t>‹#›</a:t>
            </a:fld>
            <a:endParaRPr lang="en-US" altLang="zh-CN"/>
          </a:p>
        </p:txBody>
      </p:sp>
    </p:spTree>
    <p:extLst>
      <p:ext uri="{BB962C8B-B14F-4D97-AF65-F5344CB8AC3E}">
        <p14:creationId xmlns:p14="http://schemas.microsoft.com/office/powerpoint/2010/main" val="248837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EF366E59-83E5-4448-8283-789220932DCD}"/>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9">
            <a:extLst>
              <a:ext uri="{FF2B5EF4-FFF2-40B4-BE49-F238E27FC236}">
                <a16:creationId xmlns:a16="http://schemas.microsoft.com/office/drawing/2014/main" id="{8D1285A9-A385-41B3-BC2F-1E635FAAC353}"/>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0">
            <a:extLst>
              <a:ext uri="{FF2B5EF4-FFF2-40B4-BE49-F238E27FC236}">
                <a16:creationId xmlns:a16="http://schemas.microsoft.com/office/drawing/2014/main" id="{B5EF69EE-F9F0-4997-B011-DDDFCCB233FA}"/>
              </a:ext>
            </a:extLst>
          </p:cNvPr>
          <p:cNvSpPr>
            <a:spLocks noGrp="1" noChangeArrowheads="1"/>
          </p:cNvSpPr>
          <p:nvPr>
            <p:ph type="sldNum" sz="quarter" idx="12"/>
          </p:nvPr>
        </p:nvSpPr>
        <p:spPr>
          <a:ln/>
        </p:spPr>
        <p:txBody>
          <a:bodyPr/>
          <a:lstStyle>
            <a:lvl1pPr>
              <a:defRPr/>
            </a:lvl1pPr>
          </a:lstStyle>
          <a:p>
            <a:fld id="{0689C31B-7502-402F-9164-C25F5E385059}" type="slidenum">
              <a:rPr lang="zh-CN" altLang="en-US"/>
              <a:pPr/>
              <a:t>‹#›</a:t>
            </a:fld>
            <a:endParaRPr lang="en-US" altLang="zh-CN"/>
          </a:p>
        </p:txBody>
      </p:sp>
    </p:spTree>
    <p:extLst>
      <p:ext uri="{BB962C8B-B14F-4D97-AF65-F5344CB8AC3E}">
        <p14:creationId xmlns:p14="http://schemas.microsoft.com/office/powerpoint/2010/main" val="1220531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136C7D96-5620-40C9-96BC-68FBD8689B9E}"/>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9">
            <a:extLst>
              <a:ext uri="{FF2B5EF4-FFF2-40B4-BE49-F238E27FC236}">
                <a16:creationId xmlns:a16="http://schemas.microsoft.com/office/drawing/2014/main" id="{DA9C5F53-C579-4460-BC32-62477EB6B676}"/>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0">
            <a:extLst>
              <a:ext uri="{FF2B5EF4-FFF2-40B4-BE49-F238E27FC236}">
                <a16:creationId xmlns:a16="http://schemas.microsoft.com/office/drawing/2014/main" id="{09D6C1A5-8389-4258-AD82-7B56D35B4493}"/>
              </a:ext>
            </a:extLst>
          </p:cNvPr>
          <p:cNvSpPr>
            <a:spLocks noGrp="1" noChangeArrowheads="1"/>
          </p:cNvSpPr>
          <p:nvPr>
            <p:ph type="sldNum" sz="quarter" idx="12"/>
          </p:nvPr>
        </p:nvSpPr>
        <p:spPr>
          <a:ln/>
        </p:spPr>
        <p:txBody>
          <a:bodyPr/>
          <a:lstStyle>
            <a:lvl1pPr>
              <a:defRPr/>
            </a:lvl1pPr>
          </a:lstStyle>
          <a:p>
            <a:fld id="{D2E65FB4-5BB4-4488-9F5B-2B1C2079D026}" type="slidenum">
              <a:rPr lang="zh-CN" altLang="en-US"/>
              <a:pPr/>
              <a:t>‹#›</a:t>
            </a:fld>
            <a:endParaRPr lang="en-US" altLang="zh-CN"/>
          </a:p>
        </p:txBody>
      </p:sp>
    </p:spTree>
    <p:extLst>
      <p:ext uri="{BB962C8B-B14F-4D97-AF65-F5344CB8AC3E}">
        <p14:creationId xmlns:p14="http://schemas.microsoft.com/office/powerpoint/2010/main" val="766913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42C410F4-AD9A-465B-A98D-190A568E2EB6}"/>
              </a:ext>
            </a:extLst>
          </p:cNvPr>
          <p:cNvGrpSpPr>
            <a:grpSpLocks/>
          </p:cNvGrpSpPr>
          <p:nvPr/>
        </p:nvGrpSpPr>
        <p:grpSpPr bwMode="auto">
          <a:xfrm>
            <a:off x="-3508375" y="0"/>
            <a:ext cx="12919075" cy="3810000"/>
            <a:chOff x="-2040" y="0"/>
            <a:chExt cx="7512" cy="2400"/>
          </a:xfrm>
        </p:grpSpPr>
        <p:sp>
          <p:nvSpPr>
            <p:cNvPr id="1032" name="AutoShape 3">
              <a:extLst>
                <a:ext uri="{FF2B5EF4-FFF2-40B4-BE49-F238E27FC236}">
                  <a16:creationId xmlns:a16="http://schemas.microsoft.com/office/drawing/2014/main" id="{0CB4495B-D4D5-445F-AFEE-1A1B8D582FA9}"/>
                </a:ext>
              </a:extLst>
            </p:cNvPr>
            <p:cNvSpPr>
              <a:spLocks noChangeArrowheads="1"/>
            </p:cNvSpPr>
            <p:nvPr/>
          </p:nvSpPr>
          <p:spPr bwMode="auto">
            <a:xfrm>
              <a:off x="-2040" y="432"/>
              <a:ext cx="2592" cy="1968"/>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3" name="AutoShape 4">
              <a:extLst>
                <a:ext uri="{FF2B5EF4-FFF2-40B4-BE49-F238E27FC236}">
                  <a16:creationId xmlns:a16="http://schemas.microsoft.com/office/drawing/2014/main" id="{169A660F-8284-4724-9F71-02466D57EE1E}"/>
                </a:ext>
              </a:extLst>
            </p:cNvPr>
            <p:cNvSpPr>
              <a:spLocks noChangeArrowheads="1"/>
            </p:cNvSpPr>
            <p:nvPr/>
          </p:nvSpPr>
          <p:spPr bwMode="auto">
            <a:xfrm>
              <a:off x="-1528" y="0"/>
              <a:ext cx="1949" cy="1987"/>
            </a:xfrm>
            <a:custGeom>
              <a:avLst/>
              <a:gdLst>
                <a:gd name="T0" fmla="*/ 0 w 64000"/>
                <a:gd name="T1" fmla="*/ 0 h 64000"/>
                <a:gd name="T2" fmla="*/ 0 w 64000"/>
                <a:gd name="T3" fmla="*/ 0 h 64000"/>
                <a:gd name="T4" fmla="*/ 0 w 64000"/>
                <a:gd name="T5" fmla="*/ 0 h 64000"/>
                <a:gd name="T6" fmla="*/ 0 w 64000"/>
                <a:gd name="T7" fmla="*/ 0 h 64000"/>
                <a:gd name="T8" fmla="*/ 0 w 64000"/>
                <a:gd name="T9" fmla="*/ 0 h 64000"/>
                <a:gd name="T10" fmla="*/ 0 w 64000"/>
                <a:gd name="T11" fmla="*/ 0 h 64000"/>
                <a:gd name="T12" fmla="*/ 0 w 64000"/>
                <a:gd name="T13" fmla="*/ 0 h 64000"/>
                <a:gd name="T14" fmla="*/ 0 w 64000"/>
                <a:gd name="T15" fmla="*/ 0 h 64000"/>
                <a:gd name="T16" fmla="*/ 0 w 64000"/>
                <a:gd name="T17" fmla="*/ 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 name="Line 5">
              <a:extLst>
                <a:ext uri="{FF2B5EF4-FFF2-40B4-BE49-F238E27FC236}">
                  <a16:creationId xmlns:a16="http://schemas.microsoft.com/office/drawing/2014/main" id="{06959E7A-D500-43EA-801B-5B4862BFD2B9}"/>
                </a:ext>
              </a:extLst>
            </p:cNvPr>
            <p:cNvSpPr>
              <a:spLocks noChangeShapeType="1"/>
            </p:cNvSpPr>
            <p:nvPr/>
          </p:nvSpPr>
          <p:spPr bwMode="auto">
            <a:xfrm>
              <a:off x="864" y="960"/>
              <a:ext cx="46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27" name="Rectangle 6">
            <a:extLst>
              <a:ext uri="{FF2B5EF4-FFF2-40B4-BE49-F238E27FC236}">
                <a16:creationId xmlns:a16="http://schemas.microsoft.com/office/drawing/2014/main" id="{2CB2754B-49F1-4A18-A654-1C10432B2D47}"/>
              </a:ext>
            </a:extLst>
          </p:cNvPr>
          <p:cNvSpPr>
            <a:spLocks noGrp="1" noChangeArrowheads="1"/>
          </p:cNvSpPr>
          <p:nvPr>
            <p:ph type="title"/>
          </p:nvPr>
        </p:nvSpPr>
        <p:spPr bwMode="auto">
          <a:xfrm>
            <a:off x="1484313" y="301625"/>
            <a:ext cx="79232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1028" name="Rectangle 7">
            <a:extLst>
              <a:ext uri="{FF2B5EF4-FFF2-40B4-BE49-F238E27FC236}">
                <a16:creationId xmlns:a16="http://schemas.microsoft.com/office/drawing/2014/main" id="{8A80988E-B825-4588-BD7E-DB4ACAFB66DC}"/>
              </a:ext>
            </a:extLst>
          </p:cNvPr>
          <p:cNvSpPr>
            <a:spLocks noGrp="1" noChangeArrowheads="1"/>
          </p:cNvSpPr>
          <p:nvPr>
            <p:ph type="body" idx="1"/>
          </p:nvPr>
        </p:nvSpPr>
        <p:spPr bwMode="auto">
          <a:xfrm>
            <a:off x="1484313" y="1827213"/>
            <a:ext cx="792321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248840" name="Rectangle 8">
            <a:extLst>
              <a:ext uri="{FF2B5EF4-FFF2-40B4-BE49-F238E27FC236}">
                <a16:creationId xmlns:a16="http://schemas.microsoft.com/office/drawing/2014/main" id="{4707C905-6C6C-4A05-AC99-FB1399CB4CB8}"/>
              </a:ext>
            </a:extLst>
          </p:cNvPr>
          <p:cNvSpPr>
            <a:spLocks noGrp="1" noChangeArrowheads="1"/>
          </p:cNvSpPr>
          <p:nvPr>
            <p:ph type="dt" sz="half" idx="2"/>
          </p:nvPr>
        </p:nvSpPr>
        <p:spPr bwMode="auto">
          <a:xfrm>
            <a:off x="495300" y="6248400"/>
            <a:ext cx="2311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宋体" pitchFamily="2" charset="-122"/>
              </a:defRPr>
            </a:lvl1pPr>
          </a:lstStyle>
          <a:p>
            <a:pPr>
              <a:defRPr/>
            </a:pPr>
            <a:endParaRPr lang="en-US" altLang="zh-CN"/>
          </a:p>
        </p:txBody>
      </p:sp>
      <p:sp>
        <p:nvSpPr>
          <p:cNvPr id="248841" name="Rectangle 9">
            <a:extLst>
              <a:ext uri="{FF2B5EF4-FFF2-40B4-BE49-F238E27FC236}">
                <a16:creationId xmlns:a16="http://schemas.microsoft.com/office/drawing/2014/main" id="{63316833-2831-4E12-B583-D6A58AA37FB1}"/>
              </a:ext>
            </a:extLst>
          </p:cNvPr>
          <p:cNvSpPr>
            <a:spLocks noGrp="1" noChangeArrowheads="1"/>
          </p:cNvSpPr>
          <p:nvPr>
            <p:ph type="ftr" sz="quarter" idx="3"/>
          </p:nvPr>
        </p:nvSpPr>
        <p:spPr bwMode="auto">
          <a:xfrm>
            <a:off x="3384550" y="6248400"/>
            <a:ext cx="31369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a typeface="宋体" pitchFamily="2" charset="-122"/>
              </a:defRPr>
            </a:lvl1pPr>
          </a:lstStyle>
          <a:p>
            <a:pPr>
              <a:defRPr/>
            </a:pPr>
            <a:endParaRPr lang="en-US" altLang="zh-CN"/>
          </a:p>
        </p:txBody>
      </p:sp>
      <p:sp>
        <p:nvSpPr>
          <p:cNvPr id="248842" name="Rectangle 10">
            <a:extLst>
              <a:ext uri="{FF2B5EF4-FFF2-40B4-BE49-F238E27FC236}">
                <a16:creationId xmlns:a16="http://schemas.microsoft.com/office/drawing/2014/main" id="{17CB38FE-7CD5-46AC-A354-4CD339A67049}"/>
              </a:ext>
            </a:extLst>
          </p:cNvPr>
          <p:cNvSpPr>
            <a:spLocks noGrp="1" noChangeArrowheads="1"/>
          </p:cNvSpPr>
          <p:nvPr>
            <p:ph type="sldNum" sz="quarter" idx="4"/>
          </p:nvPr>
        </p:nvSpPr>
        <p:spPr bwMode="auto">
          <a:xfrm>
            <a:off x="7099300" y="6248400"/>
            <a:ext cx="2311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a typeface="宋体" panose="02010600030101010101" pitchFamily="2" charset="-122"/>
              </a:defRPr>
            </a:lvl1pPr>
          </a:lstStyle>
          <a:p>
            <a:fld id="{B8786017-6A47-4C72-A477-1717AE36B113}" type="slidenum">
              <a:rPr lang="zh-CN" altLang="en-US"/>
              <a:pPr/>
              <a:t>‹#›</a:t>
            </a:fld>
            <a:endParaRPr lang="en-US" altLang="zh-CN"/>
          </a:p>
        </p:txBody>
      </p:sp>
    </p:spTree>
  </p:cSld>
  <p:clrMap bg1="lt1" tx1="dk1" bg2="lt2" tx2="dk2" accent1="accent1" accent2="accent2" accent3="accent3" accent4="accent4" accent5="accent5" accent6="accent6" hlink="hlink" folHlink="folHlink"/>
  <p:sldLayoutIdLst>
    <p:sldLayoutId id="2147484118"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itchFamily="34" charset="0"/>
        </a:defRPr>
      </a:lvl2pPr>
      <a:lvl3pPr algn="l" rtl="0" eaLnBrk="0" fontAlgn="base" hangingPunct="0">
        <a:spcBef>
          <a:spcPct val="0"/>
        </a:spcBef>
        <a:spcAft>
          <a:spcPct val="0"/>
        </a:spcAft>
        <a:defRPr sz="3600">
          <a:solidFill>
            <a:schemeClr val="tx2"/>
          </a:solidFill>
          <a:latin typeface="Arial" pitchFamily="34" charset="0"/>
        </a:defRPr>
      </a:lvl3pPr>
      <a:lvl4pPr algn="l" rtl="0" eaLnBrk="0" fontAlgn="base" hangingPunct="0">
        <a:spcBef>
          <a:spcPct val="0"/>
        </a:spcBef>
        <a:spcAft>
          <a:spcPct val="0"/>
        </a:spcAft>
        <a:defRPr sz="3600">
          <a:solidFill>
            <a:schemeClr val="tx2"/>
          </a:solidFill>
          <a:latin typeface="Arial" pitchFamily="34" charset="0"/>
        </a:defRPr>
      </a:lvl4pPr>
      <a:lvl5pPr algn="l" rtl="0" eaLnBrk="0" fontAlgn="base" hangingPunct="0">
        <a:spcBef>
          <a:spcPct val="0"/>
        </a:spcBef>
        <a:spcAft>
          <a:spcPct val="0"/>
        </a:spcAft>
        <a:defRPr sz="3600">
          <a:solidFill>
            <a:schemeClr val="tx2"/>
          </a:solidFill>
          <a:latin typeface="Arial" pitchFamily="34" charset="0"/>
        </a:defRPr>
      </a:lvl5pPr>
      <a:lvl6pPr marL="457200" algn="l" rtl="0" fontAlgn="base">
        <a:spcBef>
          <a:spcPct val="0"/>
        </a:spcBef>
        <a:spcAft>
          <a:spcPct val="0"/>
        </a:spcAft>
        <a:defRPr sz="3600">
          <a:solidFill>
            <a:schemeClr val="tx2"/>
          </a:solidFill>
          <a:latin typeface="Arial" pitchFamily="34" charset="0"/>
        </a:defRPr>
      </a:lvl6pPr>
      <a:lvl7pPr marL="914400" algn="l" rtl="0" fontAlgn="base">
        <a:spcBef>
          <a:spcPct val="0"/>
        </a:spcBef>
        <a:spcAft>
          <a:spcPct val="0"/>
        </a:spcAft>
        <a:defRPr sz="3600">
          <a:solidFill>
            <a:schemeClr val="tx2"/>
          </a:solidFill>
          <a:latin typeface="Arial" pitchFamily="34" charset="0"/>
        </a:defRPr>
      </a:lvl7pPr>
      <a:lvl8pPr marL="1371600" algn="l" rtl="0" fontAlgn="base">
        <a:spcBef>
          <a:spcPct val="0"/>
        </a:spcBef>
        <a:spcAft>
          <a:spcPct val="0"/>
        </a:spcAft>
        <a:defRPr sz="3600">
          <a:solidFill>
            <a:schemeClr val="tx2"/>
          </a:solidFill>
          <a:latin typeface="Arial" pitchFamily="34" charset="0"/>
        </a:defRPr>
      </a:lvl8pPr>
      <a:lvl9pPr marL="1828800" algn="l" rtl="0" fontAlgn="base">
        <a:spcBef>
          <a:spcPct val="0"/>
        </a:spcBef>
        <a:spcAft>
          <a:spcPct val="0"/>
        </a:spcAft>
        <a:defRPr sz="3600">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l"/>
        <a:defRPr sz="25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anose="05000000000000000000"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l"/>
        <a:defRPr sz="1900">
          <a:solidFill>
            <a:schemeClr val="tx1"/>
          </a:solidFill>
          <a:latin typeface="+mn-lt"/>
        </a:defRPr>
      </a:lvl4pPr>
      <a:lvl5pPr marL="2057400" indent="-228600" algn="l" rtl="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png"/><Relationship Id="rId3" Type="http://schemas.openxmlformats.org/officeDocument/2006/relationships/image" Target="../media/image2.wmf"/><Relationship Id="rId7" Type="http://schemas.openxmlformats.org/officeDocument/2006/relationships/image" Target="../media/image4.wmf"/><Relationship Id="rId12"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png"/><Relationship Id="rId11" Type="http://schemas.openxmlformats.org/officeDocument/2006/relationships/image" Target="../media/image8.png"/><Relationship Id="rId5" Type="http://schemas.openxmlformats.org/officeDocument/2006/relationships/oleObject" Target="../embeddings/oleObject1.bin"/><Relationship Id="rId10" Type="http://schemas.openxmlformats.org/officeDocument/2006/relationships/image" Target="../media/image7.wmf"/><Relationship Id="rId4" Type="http://schemas.openxmlformats.org/officeDocument/2006/relationships/image" Target="../media/image3.png"/><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oleObject" Target="../embeddings/oleObject3.bin"/><Relationship Id="rId7"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8.jpeg"/><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31.jpeg"/><Relationship Id="rId5" Type="http://schemas.openxmlformats.org/officeDocument/2006/relationships/image" Target="../media/image30.jpeg"/><Relationship Id="rId10" Type="http://schemas.openxmlformats.org/officeDocument/2006/relationships/image" Target="../media/image33.jpeg"/><Relationship Id="rId4" Type="http://schemas.openxmlformats.org/officeDocument/2006/relationships/image" Target="../media/image29.jpeg"/><Relationship Id="rId9" Type="http://schemas.openxmlformats.org/officeDocument/2006/relationships/image" Target="../media/image3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mailto:benson@taipex.com.my"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a:extLst>
              <a:ext uri="{FF2B5EF4-FFF2-40B4-BE49-F238E27FC236}">
                <a16:creationId xmlns:a16="http://schemas.microsoft.com/office/drawing/2014/main" id="{3C3F5735-DD54-4560-9D2A-A72C764CCF4E}"/>
              </a:ext>
            </a:extLst>
          </p:cNvPr>
          <p:cNvSpPr txBox="1">
            <a:spLocks noChangeArrowheads="1"/>
          </p:cNvSpPr>
          <p:nvPr/>
        </p:nvSpPr>
        <p:spPr bwMode="auto">
          <a:xfrm>
            <a:off x="3135313" y="5181600"/>
            <a:ext cx="5286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50000"/>
              </a:spcBef>
              <a:buClrTx/>
              <a:buSzTx/>
              <a:buFontTx/>
              <a:buNone/>
            </a:pPr>
            <a:endParaRPr lang="zh-CN" altLang="en-US" sz="2400">
              <a:latin typeface="Times New Roman" panose="02020603050405020304" pitchFamily="18" charset="0"/>
              <a:ea typeface="宋体" panose="02010600030101010101" pitchFamily="2" charset="-122"/>
            </a:endParaRPr>
          </a:p>
        </p:txBody>
      </p:sp>
      <p:sp>
        <p:nvSpPr>
          <p:cNvPr id="4099" name="Text Box 7">
            <a:extLst>
              <a:ext uri="{FF2B5EF4-FFF2-40B4-BE49-F238E27FC236}">
                <a16:creationId xmlns:a16="http://schemas.microsoft.com/office/drawing/2014/main" id="{9BFE103C-B370-4B71-8E3F-817BF7C7EEF0}"/>
              </a:ext>
            </a:extLst>
          </p:cNvPr>
          <p:cNvSpPr txBox="1">
            <a:spLocks noChangeArrowheads="1"/>
          </p:cNvSpPr>
          <p:nvPr/>
        </p:nvSpPr>
        <p:spPr bwMode="auto">
          <a:xfrm>
            <a:off x="7543800" y="6477000"/>
            <a:ext cx="1828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50000"/>
              </a:spcBef>
              <a:buClrTx/>
              <a:buSzTx/>
              <a:buFontTx/>
              <a:buNone/>
            </a:pPr>
            <a:r>
              <a:rPr lang="en-US" altLang="zh-CN" sz="1000">
                <a:latin typeface="Arial Black" panose="020B0A04020102020204" pitchFamily="34" charset="0"/>
                <a:ea typeface="宋体" panose="02010600030101010101" pitchFamily="2" charset="-122"/>
              </a:rPr>
              <a:t>TAIPEX (M) SDN BHD</a:t>
            </a:r>
          </a:p>
        </p:txBody>
      </p:sp>
      <p:pic>
        <p:nvPicPr>
          <p:cNvPr id="4100" name="Picture 9">
            <a:extLst>
              <a:ext uri="{FF2B5EF4-FFF2-40B4-BE49-F238E27FC236}">
                <a16:creationId xmlns:a16="http://schemas.microsoft.com/office/drawing/2014/main" id="{AC03A44B-30FF-4E69-8C5C-81A2C2425D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295400"/>
            <a:ext cx="701198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10">
            <a:extLst>
              <a:ext uri="{FF2B5EF4-FFF2-40B4-BE49-F238E27FC236}">
                <a16:creationId xmlns:a16="http://schemas.microsoft.com/office/drawing/2014/main" id="{7AA8484C-DD38-4E9C-ADF0-9934B507E5C8}"/>
              </a:ext>
            </a:extLst>
          </p:cNvPr>
          <p:cNvSpPr>
            <a:spLocks noChangeArrowheads="1"/>
          </p:cNvSpPr>
          <p:nvPr/>
        </p:nvSpPr>
        <p:spPr bwMode="auto">
          <a:xfrm>
            <a:off x="2514600" y="2895600"/>
            <a:ext cx="5410200" cy="2308225"/>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a:spcBef>
                <a:spcPct val="0"/>
              </a:spcBef>
              <a:buClrTx/>
              <a:buSzTx/>
              <a:buFontTx/>
              <a:buNone/>
            </a:pPr>
            <a:r>
              <a:rPr lang="en-US" altLang="zh-CN" sz="3600" b="1">
                <a:solidFill>
                  <a:srgbClr val="FFFF00"/>
                </a:solidFill>
                <a:latin typeface="Arial Black" panose="020B0A04020102020204" pitchFamily="34" charset="0"/>
                <a:ea typeface="宋体" panose="02010600030101010101" pitchFamily="2" charset="-122"/>
              </a:rPr>
              <a:t>TaiPex (M) Sdn Bhd</a:t>
            </a:r>
          </a:p>
          <a:p>
            <a:pPr algn="ctr">
              <a:spcBef>
                <a:spcPct val="0"/>
              </a:spcBef>
              <a:buClrTx/>
              <a:buSzTx/>
              <a:buFontTx/>
              <a:buNone/>
            </a:pPr>
            <a:r>
              <a:rPr lang="en-US" altLang="zh-CN" sz="3600" b="1">
                <a:solidFill>
                  <a:srgbClr val="FFFF00"/>
                </a:solidFill>
                <a:latin typeface="Arial Narrow" panose="020B0606020202030204" pitchFamily="34" charset="0"/>
                <a:ea typeface="宋体" panose="02010600030101010101" pitchFamily="2" charset="-122"/>
              </a:rPr>
              <a:t>Tape &amp; Reel</a:t>
            </a:r>
          </a:p>
          <a:p>
            <a:pPr algn="ctr">
              <a:spcBef>
                <a:spcPct val="0"/>
              </a:spcBef>
              <a:buClrTx/>
              <a:buSzTx/>
              <a:buFontTx/>
              <a:buNone/>
            </a:pPr>
            <a:r>
              <a:rPr lang="en-US" altLang="zh-CN" sz="3600" b="1">
                <a:solidFill>
                  <a:srgbClr val="FF9933"/>
                </a:solidFill>
                <a:latin typeface="Arial Narrow" panose="020B0606020202030204" pitchFamily="34" charset="0"/>
                <a:ea typeface="宋体" panose="02010600030101010101" pitchFamily="2" charset="-122"/>
              </a:rPr>
              <a:t>Electronic Component Packaging Solutions</a:t>
            </a:r>
          </a:p>
        </p:txBody>
      </p:sp>
      <p:pic>
        <p:nvPicPr>
          <p:cNvPr id="4102" name="Picture 11">
            <a:extLst>
              <a:ext uri="{FF2B5EF4-FFF2-40B4-BE49-F238E27FC236}">
                <a16:creationId xmlns:a16="http://schemas.microsoft.com/office/drawing/2014/main" id="{86CCF3E1-34B3-4AAD-B665-08E89DF1E8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362200"/>
            <a:ext cx="1905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03" name="Object 12">
            <a:extLst>
              <a:ext uri="{FF2B5EF4-FFF2-40B4-BE49-F238E27FC236}">
                <a16:creationId xmlns:a16="http://schemas.microsoft.com/office/drawing/2014/main" id="{79E4EAD0-1E29-41F3-ACB2-40401B531D61}"/>
              </a:ext>
            </a:extLst>
          </p:cNvPr>
          <p:cNvGraphicFramePr>
            <a:graphicFrameLocks noChangeAspect="1"/>
          </p:cNvGraphicFramePr>
          <p:nvPr/>
        </p:nvGraphicFramePr>
        <p:xfrm>
          <a:off x="609600" y="3429000"/>
          <a:ext cx="1676400" cy="895350"/>
        </p:xfrm>
        <a:graphic>
          <a:graphicData uri="http://schemas.openxmlformats.org/presentationml/2006/ole">
            <mc:AlternateContent xmlns:mc="http://schemas.openxmlformats.org/markup-compatibility/2006">
              <mc:Choice xmlns:v="urn:schemas-microsoft-com:vml" Requires="v">
                <p:oleObj spid="_x0000_s1029" name="Bitmap Image" r:id="rId5" imgW="0" imgH="0" progId="Paint.Picture">
                  <p:embed/>
                </p:oleObj>
              </mc:Choice>
              <mc:Fallback>
                <p:oleObj name="Bitmap Image" r:id="rId5" imgW="0" imgH="0" progId="Paint.Picture">
                  <p:embed/>
                  <p:pic>
                    <p:nvPicPr>
                      <p:cNvPr id="4103" name="Object 12">
                        <a:extLst>
                          <a:ext uri="{FF2B5EF4-FFF2-40B4-BE49-F238E27FC236}">
                            <a16:creationId xmlns:a16="http://schemas.microsoft.com/office/drawing/2014/main" id="{79E4EAD0-1E29-41F3-ACB2-40401B531D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429000"/>
                        <a:ext cx="16764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04" name="Picture 13">
            <a:extLst>
              <a:ext uri="{FF2B5EF4-FFF2-40B4-BE49-F238E27FC236}">
                <a16:creationId xmlns:a16="http://schemas.microsoft.com/office/drawing/2014/main" id="{A9BC88BF-F3A1-4604-B1E5-B617B5DE3A1A}"/>
              </a:ext>
            </a:extLst>
          </p:cNvPr>
          <p:cNvPicPr>
            <a:picLocks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609600" y="4343400"/>
            <a:ext cx="152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4">
            <a:extLst>
              <a:ext uri="{FF2B5EF4-FFF2-40B4-BE49-F238E27FC236}">
                <a16:creationId xmlns:a16="http://schemas.microsoft.com/office/drawing/2014/main" id="{373035D9-4945-4AA8-ADC0-E361B56CA39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5029200"/>
            <a:ext cx="12334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5">
            <a:extLst>
              <a:ext uri="{FF2B5EF4-FFF2-40B4-BE49-F238E27FC236}">
                <a16:creationId xmlns:a16="http://schemas.microsoft.com/office/drawing/2014/main" id="{FFC3D98B-CD18-428C-9AE7-23E406B1A92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5715000"/>
            <a:ext cx="914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8">
            <a:extLst>
              <a:ext uri="{FF2B5EF4-FFF2-40B4-BE49-F238E27FC236}">
                <a16:creationId xmlns:a16="http://schemas.microsoft.com/office/drawing/2014/main" id="{FFC8810F-8BCF-48F7-964E-A420612E9F3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77200" y="20574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9">
            <a:extLst>
              <a:ext uri="{FF2B5EF4-FFF2-40B4-BE49-F238E27FC236}">
                <a16:creationId xmlns:a16="http://schemas.microsoft.com/office/drawing/2014/main" id="{468468D3-4F2F-40D3-AB8D-EF3B42B2B92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77200" y="3549650"/>
            <a:ext cx="14478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14">
            <a:extLst>
              <a:ext uri="{FF2B5EF4-FFF2-40B4-BE49-F238E27FC236}">
                <a16:creationId xmlns:a16="http://schemas.microsoft.com/office/drawing/2014/main" id="{9D34A4AC-6B3E-42C1-8FA0-4C39A1AEFCC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77200" y="4876800"/>
            <a:ext cx="14382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15">
            <a:extLst>
              <a:ext uri="{FF2B5EF4-FFF2-40B4-BE49-F238E27FC236}">
                <a16:creationId xmlns:a16="http://schemas.microsoft.com/office/drawing/2014/main" id="{909414DC-FFC8-4F32-B8C6-DA4BDEA3EC8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9600" y="1143000"/>
            <a:ext cx="21336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5">
            <a:extLst>
              <a:ext uri="{FF2B5EF4-FFF2-40B4-BE49-F238E27FC236}">
                <a16:creationId xmlns:a16="http://schemas.microsoft.com/office/drawing/2014/main" id="{EA27DF27-5B99-42B9-BEE3-71FEA2914738}"/>
              </a:ext>
            </a:extLst>
          </p:cNvPr>
          <p:cNvSpPr txBox="1">
            <a:spLocks noChangeArrowheads="1"/>
          </p:cNvSpPr>
          <p:nvPr/>
        </p:nvSpPr>
        <p:spPr bwMode="auto">
          <a:xfrm>
            <a:off x="7772400" y="6477000"/>
            <a:ext cx="1752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50000"/>
              </a:spcBef>
              <a:buClrTx/>
              <a:buSzTx/>
              <a:buFontTx/>
              <a:buNone/>
            </a:pPr>
            <a:r>
              <a:rPr lang="en-US" altLang="zh-CN" sz="1000">
                <a:latin typeface="Arial Black" panose="020B0A04020102020204" pitchFamily="34" charset="0"/>
                <a:ea typeface="宋体" panose="02010600030101010101" pitchFamily="2" charset="-122"/>
              </a:rPr>
              <a:t>TAIPEX (M) SDN BHD</a:t>
            </a:r>
          </a:p>
        </p:txBody>
      </p:sp>
      <p:sp>
        <p:nvSpPr>
          <p:cNvPr id="12292" name="TextBox 5">
            <a:extLst>
              <a:ext uri="{FF2B5EF4-FFF2-40B4-BE49-F238E27FC236}">
                <a16:creationId xmlns:a16="http://schemas.microsoft.com/office/drawing/2014/main" id="{7DFD4BF3-29A0-474D-A06B-3DF3DD1A8F44}"/>
              </a:ext>
            </a:extLst>
          </p:cNvPr>
          <p:cNvSpPr txBox="1">
            <a:spLocks noChangeArrowheads="1"/>
          </p:cNvSpPr>
          <p:nvPr/>
        </p:nvSpPr>
        <p:spPr bwMode="auto">
          <a:xfrm>
            <a:off x="1447800" y="914400"/>
            <a:ext cx="632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n-US" altLang="en-US" sz="1800"/>
              <a:t>Seremban Warehouse Organisation Chart</a:t>
            </a:r>
            <a:endParaRPr lang="en-MY" altLang="en-US" sz="1800"/>
          </a:p>
        </p:txBody>
      </p:sp>
      <p:pic>
        <p:nvPicPr>
          <p:cNvPr id="12293" name="Picture 6">
            <a:extLst>
              <a:ext uri="{FF2B5EF4-FFF2-40B4-BE49-F238E27FC236}">
                <a16:creationId xmlns:a16="http://schemas.microsoft.com/office/drawing/2014/main" id="{32B83B64-3FA4-4DE5-AE38-CA4F655A41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7213" y="750888"/>
            <a:ext cx="8791575" cy="583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Rounded Corners 9">
            <a:extLst>
              <a:ext uri="{FF2B5EF4-FFF2-40B4-BE49-F238E27FC236}">
                <a16:creationId xmlns:a16="http://schemas.microsoft.com/office/drawing/2014/main" id="{7923BF8F-6B51-47C7-9E22-38E189F06AE9}"/>
              </a:ext>
            </a:extLst>
          </p:cNvPr>
          <p:cNvSpPr/>
          <p:nvPr/>
        </p:nvSpPr>
        <p:spPr>
          <a:xfrm>
            <a:off x="4462463" y="2981325"/>
            <a:ext cx="981075" cy="676275"/>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lnSpc>
                <a:spcPct val="115000"/>
              </a:lnSpc>
              <a:spcBef>
                <a:spcPts val="0"/>
              </a:spcBef>
              <a:spcAft>
                <a:spcPts val="1000"/>
              </a:spcAft>
              <a:defRPr/>
            </a:pPr>
            <a:r>
              <a:rPr lang="en-MY" sz="1100" kern="0" dirty="0" err="1">
                <a:solidFill>
                  <a:sysClr val="window" lastClr="FFFFFF"/>
                </a:solidFill>
                <a:latin typeface="Calibri"/>
                <a:ea typeface="SimSun" panose="02010600030101010101" pitchFamily="2" charset="-122"/>
                <a:cs typeface="Times New Roman" panose="02020603050405020304" pitchFamily="18" charset="0"/>
              </a:rPr>
              <a:t>Saravanan</a:t>
            </a:r>
            <a:endParaRPr lang="en-MY" sz="1100" kern="0" dirty="0">
              <a:solidFill>
                <a:sysClr val="window" lastClr="FFFFFF"/>
              </a:solidFill>
              <a:latin typeface="Calibri"/>
              <a:ea typeface="SimSun" panose="02010600030101010101" pitchFamily="2" charset="-122"/>
              <a:cs typeface="Times New Roman" panose="02020603050405020304" pitchFamily="18" charset="0"/>
            </a:endParaRPr>
          </a:p>
          <a:p>
            <a:pPr algn="ctr" eaLnBrk="1" fontAlgn="auto" hangingPunct="1">
              <a:lnSpc>
                <a:spcPct val="115000"/>
              </a:lnSpc>
              <a:spcBef>
                <a:spcPts val="0"/>
              </a:spcBef>
              <a:spcAft>
                <a:spcPts val="1000"/>
              </a:spcAft>
              <a:defRPr/>
            </a:pPr>
            <a:r>
              <a:rPr lang="en-MY" sz="1100" kern="0" dirty="0">
                <a:solidFill>
                  <a:sysClr val="window" lastClr="FFFFFF"/>
                </a:solidFill>
                <a:latin typeface="Calibri"/>
                <a:ea typeface="SimSun" panose="02010600030101010101" pitchFamily="2" charset="-122"/>
                <a:cs typeface="Times New Roman" panose="02020603050405020304" pitchFamily="18" charset="0"/>
              </a:rPr>
              <a:t>Warehouse Manager</a:t>
            </a:r>
          </a:p>
        </p:txBody>
      </p:sp>
      <p:sp>
        <p:nvSpPr>
          <p:cNvPr id="12" name="Rectangle: Rounded Corners 4">
            <a:extLst>
              <a:ext uri="{FF2B5EF4-FFF2-40B4-BE49-F238E27FC236}">
                <a16:creationId xmlns:a16="http://schemas.microsoft.com/office/drawing/2014/main" id="{2C86D6AF-BFAC-4250-B63E-2D70F090E62B}"/>
              </a:ext>
            </a:extLst>
          </p:cNvPr>
          <p:cNvSpPr/>
          <p:nvPr/>
        </p:nvSpPr>
        <p:spPr>
          <a:xfrm>
            <a:off x="4471988" y="5153025"/>
            <a:ext cx="981075" cy="866775"/>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lnSpc>
                <a:spcPct val="115000"/>
              </a:lnSpc>
              <a:spcBef>
                <a:spcPts val="0"/>
              </a:spcBef>
              <a:spcAft>
                <a:spcPts val="1000"/>
              </a:spcAft>
              <a:defRPr/>
            </a:pPr>
            <a:r>
              <a:rPr lang="en-MY" sz="1100" kern="0">
                <a:solidFill>
                  <a:sysClr val="window" lastClr="FFFFFF"/>
                </a:solidFill>
                <a:latin typeface="Calibri"/>
                <a:ea typeface="SimSun" panose="02010600030101010101" pitchFamily="2" charset="-122"/>
                <a:cs typeface="Times New Roman" panose="02020603050405020304" pitchFamily="18" charset="0"/>
              </a:rPr>
              <a:t>Kohilavany  </a:t>
            </a:r>
          </a:p>
          <a:p>
            <a:pPr algn="ctr" eaLnBrk="1" fontAlgn="auto" hangingPunct="1">
              <a:lnSpc>
                <a:spcPct val="115000"/>
              </a:lnSpc>
              <a:spcBef>
                <a:spcPts val="0"/>
              </a:spcBef>
              <a:spcAft>
                <a:spcPts val="1000"/>
              </a:spcAft>
              <a:defRPr/>
            </a:pPr>
            <a:r>
              <a:rPr lang="en-MY" sz="1100" kern="0">
                <a:solidFill>
                  <a:sysClr val="window" lastClr="FFFFFF"/>
                </a:solidFill>
                <a:latin typeface="Calibri"/>
                <a:ea typeface="SimSun" panose="02010600030101010101" pitchFamily="2" charset="-122"/>
                <a:cs typeface="Times New Roman" panose="02020603050405020304" pitchFamily="18" charset="0"/>
              </a:rPr>
              <a:t>QA/QC Asst</a:t>
            </a:r>
          </a:p>
        </p:txBody>
      </p:sp>
      <p:sp>
        <p:nvSpPr>
          <p:cNvPr id="13" name="Rectangle: Rounded Corners 10">
            <a:extLst>
              <a:ext uri="{FF2B5EF4-FFF2-40B4-BE49-F238E27FC236}">
                <a16:creationId xmlns:a16="http://schemas.microsoft.com/office/drawing/2014/main" id="{53295BE7-3259-4542-85F7-1F4FC759B4BE}"/>
              </a:ext>
            </a:extLst>
          </p:cNvPr>
          <p:cNvSpPr/>
          <p:nvPr/>
        </p:nvSpPr>
        <p:spPr>
          <a:xfrm>
            <a:off x="633413" y="5133975"/>
            <a:ext cx="1019175" cy="8763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lnSpc>
                <a:spcPct val="115000"/>
              </a:lnSpc>
              <a:spcBef>
                <a:spcPts val="0"/>
              </a:spcBef>
              <a:spcAft>
                <a:spcPts val="1000"/>
              </a:spcAft>
              <a:defRPr/>
            </a:pPr>
            <a:r>
              <a:rPr lang="en-MY" sz="1100" kern="0">
                <a:solidFill>
                  <a:sysClr val="window" lastClr="FFFFFF"/>
                </a:solidFill>
                <a:latin typeface="Calibri"/>
                <a:ea typeface="SimSun" panose="02010600030101010101" pitchFamily="2" charset="-122"/>
                <a:cs typeface="Times New Roman" panose="02020603050405020304" pitchFamily="18" charset="0"/>
              </a:rPr>
              <a:t>Chandran  </a:t>
            </a:r>
          </a:p>
          <a:p>
            <a:pPr algn="ctr" eaLnBrk="1" fontAlgn="auto" hangingPunct="1">
              <a:lnSpc>
                <a:spcPct val="115000"/>
              </a:lnSpc>
              <a:spcBef>
                <a:spcPts val="0"/>
              </a:spcBef>
              <a:spcAft>
                <a:spcPts val="1000"/>
              </a:spcAft>
              <a:defRPr/>
            </a:pPr>
            <a:r>
              <a:rPr lang="en-MY" sz="1100" kern="0">
                <a:solidFill>
                  <a:sysClr val="window" lastClr="FFFFFF"/>
                </a:solidFill>
                <a:latin typeface="Calibri"/>
                <a:ea typeface="SimSun" panose="02010600030101010101" pitchFamily="2" charset="-122"/>
                <a:cs typeface="Times New Roman" panose="02020603050405020304" pitchFamily="18" charset="0"/>
              </a:rPr>
              <a:t>Storekeeper</a:t>
            </a:r>
          </a:p>
        </p:txBody>
      </p:sp>
      <p:sp>
        <p:nvSpPr>
          <p:cNvPr id="14" name="Rectangle: Rounded Corners 11">
            <a:extLst>
              <a:ext uri="{FF2B5EF4-FFF2-40B4-BE49-F238E27FC236}">
                <a16:creationId xmlns:a16="http://schemas.microsoft.com/office/drawing/2014/main" id="{C217753E-AF66-40FB-AA01-EEE18137FC6F}"/>
              </a:ext>
            </a:extLst>
          </p:cNvPr>
          <p:cNvSpPr/>
          <p:nvPr/>
        </p:nvSpPr>
        <p:spPr>
          <a:xfrm>
            <a:off x="1938338" y="5133975"/>
            <a:ext cx="990600" cy="8763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lnSpc>
                <a:spcPct val="115000"/>
              </a:lnSpc>
              <a:spcBef>
                <a:spcPts val="0"/>
              </a:spcBef>
              <a:spcAft>
                <a:spcPts val="1000"/>
              </a:spcAft>
              <a:defRPr/>
            </a:pPr>
            <a:r>
              <a:rPr lang="en-MY" sz="1100" kern="0">
                <a:solidFill>
                  <a:sysClr val="window" lastClr="FFFFFF"/>
                </a:solidFill>
                <a:latin typeface="Calibri"/>
                <a:ea typeface="SimSun" panose="02010600030101010101" pitchFamily="2" charset="-122"/>
                <a:cs typeface="Times New Roman" panose="02020603050405020304" pitchFamily="18" charset="0"/>
              </a:rPr>
              <a:t>Kamalah  </a:t>
            </a:r>
          </a:p>
          <a:p>
            <a:pPr algn="ctr" eaLnBrk="1" fontAlgn="auto" hangingPunct="1">
              <a:lnSpc>
                <a:spcPct val="115000"/>
              </a:lnSpc>
              <a:spcBef>
                <a:spcPts val="0"/>
              </a:spcBef>
              <a:spcAft>
                <a:spcPts val="1000"/>
              </a:spcAft>
              <a:defRPr/>
            </a:pPr>
            <a:r>
              <a:rPr lang="en-MY" sz="1100" kern="0">
                <a:solidFill>
                  <a:sysClr val="window" lastClr="FFFFFF"/>
                </a:solidFill>
                <a:latin typeface="Calibri"/>
                <a:ea typeface="SimSun" panose="02010600030101010101" pitchFamily="2" charset="-122"/>
                <a:cs typeface="Times New Roman" panose="02020603050405020304" pitchFamily="18" charset="0"/>
              </a:rPr>
              <a:t>QA/QC Asst</a:t>
            </a:r>
          </a:p>
        </p:txBody>
      </p:sp>
      <p:sp>
        <p:nvSpPr>
          <p:cNvPr id="15" name="Rectangle: Rounded Corners 12">
            <a:extLst>
              <a:ext uri="{FF2B5EF4-FFF2-40B4-BE49-F238E27FC236}">
                <a16:creationId xmlns:a16="http://schemas.microsoft.com/office/drawing/2014/main" id="{809A6CAB-89F4-4C34-9B63-2738E329211F}"/>
              </a:ext>
            </a:extLst>
          </p:cNvPr>
          <p:cNvSpPr/>
          <p:nvPr/>
        </p:nvSpPr>
        <p:spPr>
          <a:xfrm>
            <a:off x="3205163" y="5133975"/>
            <a:ext cx="990600" cy="885825"/>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lnSpc>
                <a:spcPct val="115000"/>
              </a:lnSpc>
              <a:spcBef>
                <a:spcPts val="0"/>
              </a:spcBef>
              <a:spcAft>
                <a:spcPts val="1000"/>
              </a:spcAft>
              <a:defRPr/>
            </a:pPr>
            <a:r>
              <a:rPr lang="en-MY" sz="1100" kern="0">
                <a:solidFill>
                  <a:sysClr val="window" lastClr="FFFFFF"/>
                </a:solidFill>
                <a:latin typeface="Calibri"/>
                <a:ea typeface="SimSun" panose="02010600030101010101" pitchFamily="2" charset="-122"/>
                <a:cs typeface="Times New Roman" panose="02020603050405020304" pitchFamily="18" charset="0"/>
              </a:rPr>
              <a:t>Vasantha  </a:t>
            </a:r>
          </a:p>
          <a:p>
            <a:pPr algn="ctr" eaLnBrk="1" fontAlgn="auto" hangingPunct="1">
              <a:lnSpc>
                <a:spcPct val="115000"/>
              </a:lnSpc>
              <a:spcBef>
                <a:spcPts val="0"/>
              </a:spcBef>
              <a:spcAft>
                <a:spcPts val="1000"/>
              </a:spcAft>
              <a:defRPr/>
            </a:pPr>
            <a:r>
              <a:rPr lang="en-MY" sz="1100" kern="0">
                <a:solidFill>
                  <a:sysClr val="window" lastClr="FFFFFF"/>
                </a:solidFill>
                <a:latin typeface="Calibri"/>
                <a:ea typeface="SimSun" panose="02010600030101010101" pitchFamily="2" charset="-122"/>
                <a:cs typeface="Times New Roman" panose="02020603050405020304" pitchFamily="18" charset="0"/>
              </a:rPr>
              <a:t>QA/QC Asst</a:t>
            </a:r>
          </a:p>
        </p:txBody>
      </p:sp>
      <p:sp>
        <p:nvSpPr>
          <p:cNvPr id="16" name="Rectangle: Rounded Corners 13">
            <a:extLst>
              <a:ext uri="{FF2B5EF4-FFF2-40B4-BE49-F238E27FC236}">
                <a16:creationId xmlns:a16="http://schemas.microsoft.com/office/drawing/2014/main" id="{AF15D6A6-76BD-47CE-94A1-B8D77BC11A28}"/>
              </a:ext>
            </a:extLst>
          </p:cNvPr>
          <p:cNvSpPr/>
          <p:nvPr/>
        </p:nvSpPr>
        <p:spPr>
          <a:xfrm>
            <a:off x="5738813" y="5143500"/>
            <a:ext cx="1019175" cy="85725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lnSpc>
                <a:spcPct val="115000"/>
              </a:lnSpc>
              <a:spcBef>
                <a:spcPts val="0"/>
              </a:spcBef>
              <a:spcAft>
                <a:spcPts val="1000"/>
              </a:spcAft>
              <a:defRPr/>
            </a:pPr>
            <a:r>
              <a:rPr lang="en-MY" sz="1100" kern="0">
                <a:solidFill>
                  <a:sysClr val="window" lastClr="FFFFFF"/>
                </a:solidFill>
                <a:latin typeface="Calibri"/>
                <a:ea typeface="SimSun" panose="02010600030101010101" pitchFamily="2" charset="-122"/>
                <a:cs typeface="Times New Roman" panose="02020603050405020304" pitchFamily="18" charset="0"/>
              </a:rPr>
              <a:t>Saraswathy  </a:t>
            </a:r>
          </a:p>
          <a:p>
            <a:pPr algn="ctr" eaLnBrk="1" fontAlgn="auto" hangingPunct="1">
              <a:lnSpc>
                <a:spcPct val="115000"/>
              </a:lnSpc>
              <a:spcBef>
                <a:spcPts val="0"/>
              </a:spcBef>
              <a:spcAft>
                <a:spcPts val="1000"/>
              </a:spcAft>
              <a:defRPr/>
            </a:pPr>
            <a:r>
              <a:rPr lang="en-MY" sz="1100" kern="0">
                <a:solidFill>
                  <a:sysClr val="window" lastClr="FFFFFF"/>
                </a:solidFill>
                <a:latin typeface="Calibri"/>
                <a:ea typeface="SimSun" panose="02010600030101010101" pitchFamily="2" charset="-122"/>
                <a:cs typeface="Times New Roman" panose="02020603050405020304" pitchFamily="18" charset="0"/>
              </a:rPr>
              <a:t>QA/QC Asst</a:t>
            </a:r>
          </a:p>
        </p:txBody>
      </p:sp>
      <p:sp>
        <p:nvSpPr>
          <p:cNvPr id="17" name="Rectangle: Rounded Corners 14">
            <a:extLst>
              <a:ext uri="{FF2B5EF4-FFF2-40B4-BE49-F238E27FC236}">
                <a16:creationId xmlns:a16="http://schemas.microsoft.com/office/drawing/2014/main" id="{1E48D9FA-D820-4F0C-AFF5-9AA1F90113F5}"/>
              </a:ext>
            </a:extLst>
          </p:cNvPr>
          <p:cNvSpPr/>
          <p:nvPr/>
        </p:nvSpPr>
        <p:spPr>
          <a:xfrm>
            <a:off x="7034213" y="5153025"/>
            <a:ext cx="990600" cy="847725"/>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lnSpc>
                <a:spcPct val="115000"/>
              </a:lnSpc>
              <a:spcBef>
                <a:spcPts val="0"/>
              </a:spcBef>
              <a:spcAft>
                <a:spcPts val="1000"/>
              </a:spcAft>
              <a:defRPr/>
            </a:pPr>
            <a:r>
              <a:rPr lang="en-MY" sz="1100" kern="0">
                <a:solidFill>
                  <a:sysClr val="window" lastClr="FFFFFF"/>
                </a:solidFill>
                <a:latin typeface="Calibri"/>
                <a:ea typeface="SimSun" panose="02010600030101010101" pitchFamily="2" charset="-122"/>
                <a:cs typeface="Times New Roman" panose="02020603050405020304" pitchFamily="18" charset="0"/>
              </a:rPr>
              <a:t>Prabavathy  </a:t>
            </a:r>
          </a:p>
          <a:p>
            <a:pPr algn="ctr" eaLnBrk="1" fontAlgn="auto" hangingPunct="1">
              <a:lnSpc>
                <a:spcPct val="115000"/>
              </a:lnSpc>
              <a:spcBef>
                <a:spcPts val="0"/>
              </a:spcBef>
              <a:spcAft>
                <a:spcPts val="1000"/>
              </a:spcAft>
              <a:defRPr/>
            </a:pPr>
            <a:r>
              <a:rPr lang="en-MY" sz="1100" kern="0">
                <a:solidFill>
                  <a:sysClr val="window" lastClr="FFFFFF"/>
                </a:solidFill>
                <a:latin typeface="Calibri"/>
                <a:ea typeface="SimSun" panose="02010600030101010101" pitchFamily="2" charset="-122"/>
                <a:cs typeface="Times New Roman" panose="02020603050405020304" pitchFamily="18" charset="0"/>
              </a:rPr>
              <a:t>QA/QC Asst</a:t>
            </a:r>
          </a:p>
        </p:txBody>
      </p:sp>
      <p:sp>
        <p:nvSpPr>
          <p:cNvPr id="18" name="Rectangle: Rounded Corners 15">
            <a:extLst>
              <a:ext uri="{FF2B5EF4-FFF2-40B4-BE49-F238E27FC236}">
                <a16:creationId xmlns:a16="http://schemas.microsoft.com/office/drawing/2014/main" id="{1A427F2C-899D-4D0D-991D-7D355FDB0701}"/>
              </a:ext>
            </a:extLst>
          </p:cNvPr>
          <p:cNvSpPr/>
          <p:nvPr/>
        </p:nvSpPr>
        <p:spPr>
          <a:xfrm>
            <a:off x="8301038" y="5153025"/>
            <a:ext cx="971550" cy="85725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lnSpc>
                <a:spcPct val="115000"/>
              </a:lnSpc>
              <a:spcBef>
                <a:spcPts val="0"/>
              </a:spcBef>
              <a:spcAft>
                <a:spcPts val="1000"/>
              </a:spcAft>
              <a:defRPr/>
            </a:pPr>
            <a:r>
              <a:rPr lang="en-MY" sz="1100" kern="0">
                <a:solidFill>
                  <a:sysClr val="window" lastClr="FFFFFF"/>
                </a:solidFill>
                <a:latin typeface="Calibri"/>
                <a:ea typeface="SimSun" panose="02010600030101010101" pitchFamily="2" charset="-122"/>
                <a:cs typeface="Times New Roman" panose="02020603050405020304" pitchFamily="18" charset="0"/>
              </a:rPr>
              <a:t>Saraswathy  </a:t>
            </a:r>
          </a:p>
          <a:p>
            <a:pPr algn="ctr" eaLnBrk="1" fontAlgn="auto" hangingPunct="1">
              <a:lnSpc>
                <a:spcPct val="115000"/>
              </a:lnSpc>
              <a:spcBef>
                <a:spcPts val="0"/>
              </a:spcBef>
              <a:spcAft>
                <a:spcPts val="1000"/>
              </a:spcAft>
              <a:defRPr/>
            </a:pPr>
            <a:r>
              <a:rPr lang="en-MY" sz="1100" kern="0">
                <a:solidFill>
                  <a:sysClr val="window" lastClr="FFFFFF"/>
                </a:solidFill>
                <a:latin typeface="Calibri"/>
                <a:ea typeface="SimSun" panose="02010600030101010101" pitchFamily="2" charset="-122"/>
                <a:cs typeface="Times New Roman" panose="02020603050405020304" pitchFamily="18" charset="0"/>
              </a:rPr>
              <a:t>QA/QC Asst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7">
            <a:extLst>
              <a:ext uri="{FF2B5EF4-FFF2-40B4-BE49-F238E27FC236}">
                <a16:creationId xmlns:a16="http://schemas.microsoft.com/office/drawing/2014/main" id="{C084F9AF-00CB-46E6-B8B2-98037CB71F9E}"/>
              </a:ext>
            </a:extLst>
          </p:cNvPr>
          <p:cNvSpPr txBox="1">
            <a:spLocks noChangeAspect="1" noChangeArrowheads="1"/>
          </p:cNvSpPr>
          <p:nvPr/>
        </p:nvSpPr>
        <p:spPr bwMode="auto">
          <a:xfrm>
            <a:off x="762000" y="3962400"/>
            <a:ext cx="3810000" cy="338138"/>
          </a:xfrm>
          <a:prstGeom prst="rect">
            <a:avLst/>
          </a:prstGeom>
          <a:solidFill>
            <a:schemeClr val="folHlink">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eaLnBrk="1" hangingPunct="1">
              <a:spcBef>
                <a:spcPct val="50000"/>
              </a:spcBef>
              <a:buClrTx/>
              <a:buSzTx/>
              <a:buFontTx/>
              <a:buNone/>
            </a:pPr>
            <a:r>
              <a:rPr lang="en-US" altLang="zh-CN" sz="1600">
                <a:latin typeface="Times New Roman" panose="02020603050405020304" pitchFamily="18" charset="0"/>
                <a:ea typeface="宋体" panose="02010600030101010101" pitchFamily="2" charset="-122"/>
              </a:rPr>
              <a:t>P1 : Injection Mold Facility</a:t>
            </a:r>
          </a:p>
        </p:txBody>
      </p:sp>
      <p:sp>
        <p:nvSpPr>
          <p:cNvPr id="13316" name="Text Box 16">
            <a:extLst>
              <a:ext uri="{FF2B5EF4-FFF2-40B4-BE49-F238E27FC236}">
                <a16:creationId xmlns:a16="http://schemas.microsoft.com/office/drawing/2014/main" id="{21C43664-A365-4DB9-9CEB-3DBDF1A1F569}"/>
              </a:ext>
            </a:extLst>
          </p:cNvPr>
          <p:cNvSpPr txBox="1">
            <a:spLocks noChangeArrowheads="1"/>
          </p:cNvSpPr>
          <p:nvPr/>
        </p:nvSpPr>
        <p:spPr bwMode="auto">
          <a:xfrm>
            <a:off x="7696200" y="304800"/>
            <a:ext cx="1828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50000"/>
              </a:spcBef>
              <a:buClrTx/>
              <a:buSzTx/>
              <a:buFontTx/>
              <a:buNone/>
            </a:pPr>
            <a:r>
              <a:rPr lang="en-US" altLang="zh-CN" sz="1000">
                <a:latin typeface="Arial Black" panose="020B0A04020102020204" pitchFamily="34" charset="0"/>
                <a:ea typeface="宋体" panose="02010600030101010101" pitchFamily="2" charset="-122"/>
              </a:rPr>
              <a:t>TAIPEX (M) SDN BHD</a:t>
            </a:r>
          </a:p>
        </p:txBody>
      </p:sp>
      <p:pic>
        <p:nvPicPr>
          <p:cNvPr id="13319" name="Picture 9">
            <a:extLst>
              <a:ext uri="{FF2B5EF4-FFF2-40B4-BE49-F238E27FC236}">
                <a16:creationId xmlns:a16="http://schemas.microsoft.com/office/drawing/2014/main" id="{547F7A0C-9F86-48BC-8A52-5DEDED4832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828800"/>
            <a:ext cx="3733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Text Box 7">
            <a:extLst>
              <a:ext uri="{FF2B5EF4-FFF2-40B4-BE49-F238E27FC236}">
                <a16:creationId xmlns:a16="http://schemas.microsoft.com/office/drawing/2014/main" id="{9AF81A35-9C8A-4124-B727-F90055943912}"/>
              </a:ext>
            </a:extLst>
          </p:cNvPr>
          <p:cNvSpPr txBox="1">
            <a:spLocks noChangeAspect="1" noChangeArrowheads="1"/>
          </p:cNvSpPr>
          <p:nvPr/>
        </p:nvSpPr>
        <p:spPr bwMode="auto">
          <a:xfrm>
            <a:off x="1447800" y="6019800"/>
            <a:ext cx="3810000" cy="338138"/>
          </a:xfrm>
          <a:prstGeom prst="rect">
            <a:avLst/>
          </a:prstGeom>
          <a:solidFill>
            <a:schemeClr val="folHlink">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50000"/>
              </a:spcBef>
              <a:buClrTx/>
              <a:buSzTx/>
              <a:buFontTx/>
              <a:buNone/>
            </a:pPr>
            <a:r>
              <a:rPr lang="en-US" altLang="zh-CN" sz="1600" dirty="0" smtClean="0">
                <a:latin typeface="Times New Roman" panose="02020603050405020304" pitchFamily="18" charset="0"/>
                <a:ea typeface="宋体" panose="02010600030101010101" pitchFamily="2" charset="-122"/>
              </a:rPr>
              <a:t>P2 </a:t>
            </a:r>
            <a:r>
              <a:rPr lang="en-US" altLang="zh-CN" sz="1600" dirty="0">
                <a:latin typeface="Times New Roman" panose="02020603050405020304" pitchFamily="18" charset="0"/>
                <a:ea typeface="宋体" panose="02010600030101010101" pitchFamily="2" charset="-122"/>
              </a:rPr>
              <a:t>: Warehouse, </a:t>
            </a:r>
            <a:r>
              <a:rPr lang="en-US" altLang="zh-CN" sz="1600" dirty="0" err="1">
                <a:latin typeface="Times New Roman" panose="02020603050405020304" pitchFamily="18" charset="0"/>
                <a:ea typeface="宋体" panose="02010600030101010101" pitchFamily="2" charset="-122"/>
              </a:rPr>
              <a:t>Senawang</a:t>
            </a:r>
            <a:endParaRPr lang="en-US" altLang="zh-CN" sz="1600" dirty="0">
              <a:latin typeface="Times New Roman" panose="02020603050405020304" pitchFamily="18" charset="0"/>
              <a:ea typeface="宋体" panose="02010600030101010101" pitchFamily="2" charset="-122"/>
            </a:endParaRPr>
          </a:p>
        </p:txBody>
      </p:sp>
      <p:sp>
        <p:nvSpPr>
          <p:cNvPr id="13322" name="Text Box 7">
            <a:extLst>
              <a:ext uri="{FF2B5EF4-FFF2-40B4-BE49-F238E27FC236}">
                <a16:creationId xmlns:a16="http://schemas.microsoft.com/office/drawing/2014/main" id="{645BF28F-A7CA-473A-BBA7-A3E9DFBDC258}"/>
              </a:ext>
            </a:extLst>
          </p:cNvPr>
          <p:cNvSpPr txBox="1">
            <a:spLocks noChangeAspect="1" noChangeArrowheads="1"/>
          </p:cNvSpPr>
          <p:nvPr/>
        </p:nvSpPr>
        <p:spPr bwMode="auto">
          <a:xfrm>
            <a:off x="5486400" y="6019800"/>
            <a:ext cx="3810000" cy="338138"/>
          </a:xfrm>
          <a:prstGeom prst="rect">
            <a:avLst/>
          </a:prstGeom>
          <a:solidFill>
            <a:schemeClr val="folHlink">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50000"/>
              </a:spcBef>
              <a:buClrTx/>
              <a:buSzTx/>
              <a:buFontTx/>
              <a:buNone/>
            </a:pPr>
            <a:endParaRPr lang="en-US" altLang="zh-CN" sz="1600" dirty="0">
              <a:latin typeface="Times New Roman" panose="02020603050405020304" pitchFamily="18" charset="0"/>
              <a:ea typeface="宋体" panose="02010600030101010101" pitchFamily="2" charset="-122"/>
            </a:endParaRPr>
          </a:p>
        </p:txBody>
      </p:sp>
      <p:pic>
        <p:nvPicPr>
          <p:cNvPr id="13323" name="Picture 1">
            <a:extLst>
              <a:ext uri="{FF2B5EF4-FFF2-40B4-BE49-F238E27FC236}">
                <a16:creationId xmlns:a16="http://schemas.microsoft.com/office/drawing/2014/main" id="{8C824655-3C9E-4D9B-AFB3-B466574E872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267200"/>
            <a:ext cx="3733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a:extLst>
              <a:ext uri="{FF2B5EF4-FFF2-40B4-BE49-F238E27FC236}">
                <a16:creationId xmlns:a16="http://schemas.microsoft.com/office/drawing/2014/main" id="{51170052-2372-4752-B9DB-479A38DE3C97}"/>
              </a:ext>
            </a:extLst>
          </p:cNvPr>
          <p:cNvGraphicFramePr>
            <a:graphicFrameLocks noChangeAspect="1"/>
          </p:cNvGraphicFramePr>
          <p:nvPr/>
        </p:nvGraphicFramePr>
        <p:xfrm>
          <a:off x="1928813" y="1752600"/>
          <a:ext cx="6048375" cy="3943350"/>
        </p:xfrm>
        <a:graphic>
          <a:graphicData uri="http://schemas.openxmlformats.org/presentationml/2006/ole">
            <mc:AlternateContent xmlns:mc="http://schemas.openxmlformats.org/markup-compatibility/2006">
              <mc:Choice xmlns:v="urn:schemas-microsoft-com:vml" Requires="v">
                <p:oleObj spid="_x0000_s2053" name="Bitmap Image" r:id="rId3" imgW="0" imgH="0" progId="Paint.Picture">
                  <p:embed/>
                </p:oleObj>
              </mc:Choice>
              <mc:Fallback>
                <p:oleObj name="Bitmap Image" r:id="rId3" imgW="0" imgH="0" progId="Paint.Picture">
                  <p:embed/>
                  <p:pic>
                    <p:nvPicPr>
                      <p:cNvPr id="14338" name="Object 2">
                        <a:extLst>
                          <a:ext uri="{FF2B5EF4-FFF2-40B4-BE49-F238E27FC236}">
                            <a16:creationId xmlns:a16="http://schemas.microsoft.com/office/drawing/2014/main" id="{51170052-2372-4752-B9DB-479A38DE3C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8813" y="1752600"/>
                        <a:ext cx="6048375"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39" name="Text Box 3">
            <a:extLst>
              <a:ext uri="{FF2B5EF4-FFF2-40B4-BE49-F238E27FC236}">
                <a16:creationId xmlns:a16="http://schemas.microsoft.com/office/drawing/2014/main" id="{F9B3CF40-2504-4FFF-B285-463A40E90787}"/>
              </a:ext>
            </a:extLst>
          </p:cNvPr>
          <p:cNvSpPr txBox="1">
            <a:spLocks noChangeArrowheads="1"/>
          </p:cNvSpPr>
          <p:nvPr/>
        </p:nvSpPr>
        <p:spPr bwMode="auto">
          <a:xfrm>
            <a:off x="1733550" y="5791200"/>
            <a:ext cx="6354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eaLnBrk="1" hangingPunct="1">
              <a:spcBef>
                <a:spcPct val="50000"/>
              </a:spcBef>
              <a:buClrTx/>
              <a:buSzTx/>
              <a:buFontTx/>
              <a:buNone/>
            </a:pPr>
            <a:r>
              <a:rPr lang="en-US" altLang="zh-CN" sz="2400" b="1">
                <a:latin typeface="Times New Roman" panose="02020603050405020304" pitchFamily="18" charset="0"/>
                <a:ea typeface="宋体" panose="02010600030101010101" pitchFamily="2" charset="-122"/>
              </a:rPr>
              <a:t>Production Floor (Injection Mold)</a:t>
            </a:r>
          </a:p>
        </p:txBody>
      </p:sp>
      <p:sp>
        <p:nvSpPr>
          <p:cNvPr id="14340" name="Text Box 5">
            <a:extLst>
              <a:ext uri="{FF2B5EF4-FFF2-40B4-BE49-F238E27FC236}">
                <a16:creationId xmlns:a16="http://schemas.microsoft.com/office/drawing/2014/main" id="{07B7EB68-95CF-4622-A431-290F0A743FFD}"/>
              </a:ext>
            </a:extLst>
          </p:cNvPr>
          <p:cNvSpPr txBox="1">
            <a:spLocks noChangeArrowheads="1"/>
          </p:cNvSpPr>
          <p:nvPr/>
        </p:nvSpPr>
        <p:spPr bwMode="auto">
          <a:xfrm>
            <a:off x="7772400" y="6477000"/>
            <a:ext cx="1752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50000"/>
              </a:spcBef>
              <a:buClrTx/>
              <a:buSzTx/>
              <a:buFontTx/>
              <a:buNone/>
            </a:pPr>
            <a:r>
              <a:rPr lang="en-US" altLang="zh-CN" sz="1000">
                <a:latin typeface="Arial Black" panose="020B0A04020102020204" pitchFamily="34" charset="0"/>
                <a:ea typeface="宋体" panose="02010600030101010101" pitchFamily="2" charset="-122"/>
              </a:rPr>
              <a:t>TAIPEX (M) SDN BHD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39E873F1-6D8A-4ACE-9AF9-4722E18F4522}"/>
              </a:ext>
            </a:extLst>
          </p:cNvPr>
          <p:cNvSpPr txBox="1">
            <a:spLocks noChangeArrowheads="1"/>
          </p:cNvSpPr>
          <p:nvPr/>
        </p:nvSpPr>
        <p:spPr bwMode="auto">
          <a:xfrm>
            <a:off x="1643063" y="762000"/>
            <a:ext cx="83391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r" eaLnBrk="1" hangingPunct="1">
              <a:spcBef>
                <a:spcPct val="50000"/>
              </a:spcBef>
              <a:buClrTx/>
              <a:buSzTx/>
              <a:buFontTx/>
              <a:buNone/>
            </a:pPr>
            <a:r>
              <a:rPr lang="en-US" altLang="zh-CN" sz="4400" b="1">
                <a:latin typeface="Times New Roman" panose="02020603050405020304" pitchFamily="18" charset="0"/>
                <a:ea typeface="宋体" panose="02010600030101010101" pitchFamily="2" charset="-122"/>
              </a:rPr>
              <a:t>TaiPex Product Lines</a:t>
            </a:r>
            <a:r>
              <a:rPr lang="en-US" altLang="zh-CN" sz="2400" b="1">
                <a:latin typeface="Times New Roman" panose="02020603050405020304" pitchFamily="18" charset="0"/>
                <a:ea typeface="宋体" panose="02010600030101010101" pitchFamily="2" charset="-122"/>
              </a:rPr>
              <a:t>			</a:t>
            </a:r>
            <a:endParaRPr lang="en-US" altLang="zh-CN" sz="2400">
              <a:latin typeface="Times New Roman" panose="02020603050405020304" pitchFamily="18" charset="0"/>
              <a:ea typeface="宋体" panose="02010600030101010101" pitchFamily="2" charset="-122"/>
            </a:endParaRPr>
          </a:p>
        </p:txBody>
      </p:sp>
      <p:sp>
        <p:nvSpPr>
          <p:cNvPr id="15363" name="Rectangle 3">
            <a:extLst>
              <a:ext uri="{FF2B5EF4-FFF2-40B4-BE49-F238E27FC236}">
                <a16:creationId xmlns:a16="http://schemas.microsoft.com/office/drawing/2014/main" id="{171373D4-4D66-497D-B4CB-2B13CB0BC3B9}"/>
              </a:ext>
            </a:extLst>
          </p:cNvPr>
          <p:cNvSpPr>
            <a:spLocks noChangeArrowheads="1"/>
          </p:cNvSpPr>
          <p:nvPr/>
        </p:nvSpPr>
        <p:spPr bwMode="auto">
          <a:xfrm>
            <a:off x="1030288" y="838200"/>
            <a:ext cx="8418512" cy="685800"/>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endParaRPr lang="en-US" altLang="en-US" sz="1800"/>
          </a:p>
        </p:txBody>
      </p:sp>
      <p:sp>
        <p:nvSpPr>
          <p:cNvPr id="15364" name="Text Box 26">
            <a:extLst>
              <a:ext uri="{FF2B5EF4-FFF2-40B4-BE49-F238E27FC236}">
                <a16:creationId xmlns:a16="http://schemas.microsoft.com/office/drawing/2014/main" id="{B5A73845-D6C8-4CFE-A750-B4E5872957F9}"/>
              </a:ext>
            </a:extLst>
          </p:cNvPr>
          <p:cNvSpPr txBox="1">
            <a:spLocks noChangeArrowheads="1"/>
          </p:cNvSpPr>
          <p:nvPr/>
        </p:nvSpPr>
        <p:spPr bwMode="auto">
          <a:xfrm>
            <a:off x="7772400" y="6477000"/>
            <a:ext cx="1752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50000"/>
              </a:spcBef>
              <a:buClrTx/>
              <a:buSzTx/>
              <a:buFontTx/>
              <a:buNone/>
            </a:pPr>
            <a:r>
              <a:rPr lang="en-US" altLang="zh-CN" sz="1000">
                <a:latin typeface="Arial Black" panose="020B0A04020102020204" pitchFamily="34" charset="0"/>
                <a:ea typeface="宋体" panose="02010600030101010101" pitchFamily="2" charset="-122"/>
              </a:rPr>
              <a:t>TAIPEX (M) SDN BHD</a:t>
            </a:r>
          </a:p>
        </p:txBody>
      </p:sp>
      <p:sp>
        <p:nvSpPr>
          <p:cNvPr id="15365" name="Text Box 27">
            <a:extLst>
              <a:ext uri="{FF2B5EF4-FFF2-40B4-BE49-F238E27FC236}">
                <a16:creationId xmlns:a16="http://schemas.microsoft.com/office/drawing/2014/main" id="{60A72998-74B6-4F36-A49F-3677125544DB}"/>
              </a:ext>
            </a:extLst>
          </p:cNvPr>
          <p:cNvSpPr txBox="1">
            <a:spLocks noChangeArrowheads="1"/>
          </p:cNvSpPr>
          <p:nvPr/>
        </p:nvSpPr>
        <p:spPr bwMode="auto">
          <a:xfrm>
            <a:off x="990600" y="2001838"/>
            <a:ext cx="8534400"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50000"/>
              </a:spcBef>
              <a:buClrTx/>
              <a:buSzTx/>
              <a:buFontTx/>
              <a:buNone/>
            </a:pPr>
            <a:r>
              <a:rPr lang="en-US" altLang="en-US" sz="1800" b="1" u="sng"/>
              <a:t>Injection Molded</a:t>
            </a:r>
          </a:p>
          <a:p>
            <a:pPr>
              <a:spcBef>
                <a:spcPct val="50000"/>
              </a:spcBef>
              <a:buClrTx/>
              <a:buSzTx/>
              <a:buFontTx/>
              <a:buNone/>
            </a:pPr>
            <a:r>
              <a:rPr lang="en-US" altLang="en-US" sz="1800"/>
              <a:t>Reels, End Pins, Caps, Molded Parts etc</a:t>
            </a:r>
          </a:p>
          <a:p>
            <a:pPr>
              <a:spcBef>
                <a:spcPct val="50000"/>
              </a:spcBef>
              <a:buClrTx/>
              <a:buSzTx/>
              <a:buFontTx/>
              <a:buNone/>
            </a:pPr>
            <a:r>
              <a:rPr lang="en-US" altLang="en-US" sz="1800" b="1" u="sng"/>
              <a:t>Thermoforming</a:t>
            </a:r>
          </a:p>
          <a:p>
            <a:pPr>
              <a:spcBef>
                <a:spcPct val="50000"/>
              </a:spcBef>
              <a:buClrTx/>
              <a:buSzTx/>
              <a:buFontTx/>
              <a:buNone/>
            </a:pPr>
            <a:r>
              <a:rPr lang="en-US" altLang="en-US" sz="1800"/>
              <a:t>Carrier Tapes</a:t>
            </a:r>
          </a:p>
          <a:p>
            <a:pPr>
              <a:spcBef>
                <a:spcPct val="50000"/>
              </a:spcBef>
              <a:buClrTx/>
              <a:buSzTx/>
              <a:buFontTx/>
              <a:buNone/>
            </a:pPr>
            <a:r>
              <a:rPr lang="en-US" altLang="en-US" sz="1800" b="1" u="sng"/>
              <a:t>Others</a:t>
            </a:r>
          </a:p>
          <a:p>
            <a:pPr>
              <a:spcBef>
                <a:spcPct val="50000"/>
              </a:spcBef>
              <a:buClrTx/>
              <a:buSzTx/>
              <a:buFontTx/>
              <a:buNone/>
            </a:pPr>
            <a:r>
              <a:rPr lang="en-US" altLang="en-US" sz="1800"/>
              <a:t>Cover Tapes (HSA &amp; PSA)</a:t>
            </a:r>
          </a:p>
        </p:txBody>
      </p:sp>
      <p:pic>
        <p:nvPicPr>
          <p:cNvPr id="15367" name="Picture 1">
            <a:extLst>
              <a:ext uri="{FF2B5EF4-FFF2-40B4-BE49-F238E27FC236}">
                <a16:creationId xmlns:a16="http://schemas.microsoft.com/office/drawing/2014/main" id="{1238AFA5-9DAD-4755-9B29-F2CD3B0BB6C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1925" y="2001838"/>
            <a:ext cx="225107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2">
            <a:extLst>
              <a:ext uri="{FF2B5EF4-FFF2-40B4-BE49-F238E27FC236}">
                <a16:creationId xmlns:a16="http://schemas.microsoft.com/office/drawing/2014/main" id="{2D8FA0AC-C1A7-42C0-880A-F67F738501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1925" y="3122613"/>
            <a:ext cx="225107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3">
            <a:extLst>
              <a:ext uri="{FF2B5EF4-FFF2-40B4-BE49-F238E27FC236}">
                <a16:creationId xmlns:a16="http://schemas.microsoft.com/office/drawing/2014/main" id="{4C91C63E-C8A3-470A-BCC6-3A660081614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23038" y="4137025"/>
            <a:ext cx="223996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a:extLst>
              <a:ext uri="{FF2B5EF4-FFF2-40B4-BE49-F238E27FC236}">
                <a16:creationId xmlns:a16="http://schemas.microsoft.com/office/drawing/2014/main" id="{82863AD8-606C-44E8-B334-64565066E751}"/>
              </a:ext>
            </a:extLst>
          </p:cNvPr>
          <p:cNvSpPr txBox="1">
            <a:spLocks noChangeArrowheads="1"/>
          </p:cNvSpPr>
          <p:nvPr/>
        </p:nvSpPr>
        <p:spPr bwMode="auto">
          <a:xfrm>
            <a:off x="957263" y="762000"/>
            <a:ext cx="83391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r" eaLnBrk="1" hangingPunct="1">
              <a:spcBef>
                <a:spcPct val="50000"/>
              </a:spcBef>
              <a:buClrTx/>
              <a:buSzTx/>
              <a:buFontTx/>
              <a:buNone/>
            </a:pPr>
            <a:r>
              <a:rPr lang="en-US" altLang="zh-CN" sz="4400" b="1">
                <a:latin typeface="Times New Roman" panose="02020603050405020304" pitchFamily="18" charset="0"/>
                <a:ea typeface="宋体" panose="02010600030101010101" pitchFamily="2" charset="-122"/>
              </a:rPr>
              <a:t>Tape &amp; Reel</a:t>
            </a:r>
            <a:r>
              <a:rPr lang="en-US" altLang="zh-CN" sz="2400" b="1">
                <a:latin typeface="Times New Roman" panose="02020603050405020304" pitchFamily="18" charset="0"/>
                <a:ea typeface="宋体" panose="02010600030101010101" pitchFamily="2" charset="-122"/>
              </a:rPr>
              <a:t>			</a:t>
            </a:r>
            <a:endParaRPr lang="en-US" altLang="zh-CN" sz="2400">
              <a:latin typeface="Times New Roman" panose="02020603050405020304" pitchFamily="18" charset="0"/>
              <a:ea typeface="宋体" panose="02010600030101010101" pitchFamily="2" charset="-122"/>
            </a:endParaRPr>
          </a:p>
        </p:txBody>
      </p:sp>
      <p:sp>
        <p:nvSpPr>
          <p:cNvPr id="16387" name="Rectangle 5">
            <a:extLst>
              <a:ext uri="{FF2B5EF4-FFF2-40B4-BE49-F238E27FC236}">
                <a16:creationId xmlns:a16="http://schemas.microsoft.com/office/drawing/2014/main" id="{4F507034-1C58-4262-9F71-40F934F02411}"/>
              </a:ext>
            </a:extLst>
          </p:cNvPr>
          <p:cNvSpPr>
            <a:spLocks noChangeArrowheads="1"/>
          </p:cNvSpPr>
          <p:nvPr/>
        </p:nvSpPr>
        <p:spPr bwMode="auto">
          <a:xfrm>
            <a:off x="1030288" y="838200"/>
            <a:ext cx="8418512" cy="685800"/>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endParaRPr lang="en-US" altLang="en-US" sz="1800"/>
          </a:p>
        </p:txBody>
      </p:sp>
      <p:sp>
        <p:nvSpPr>
          <p:cNvPr id="16388" name="Text Box 6">
            <a:extLst>
              <a:ext uri="{FF2B5EF4-FFF2-40B4-BE49-F238E27FC236}">
                <a16:creationId xmlns:a16="http://schemas.microsoft.com/office/drawing/2014/main" id="{6E7B9523-25EF-447A-B742-47E96EFCB04B}"/>
              </a:ext>
            </a:extLst>
          </p:cNvPr>
          <p:cNvSpPr txBox="1">
            <a:spLocks noChangeArrowheads="1"/>
          </p:cNvSpPr>
          <p:nvPr/>
        </p:nvSpPr>
        <p:spPr bwMode="auto">
          <a:xfrm>
            <a:off x="990600" y="1676400"/>
            <a:ext cx="85344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50000"/>
              </a:spcBef>
              <a:buClrTx/>
              <a:buSzTx/>
              <a:buFontTx/>
              <a:buNone/>
            </a:pPr>
            <a:r>
              <a:rPr lang="en-US" altLang="en-US" sz="1800" b="1"/>
              <a:t>Tape &amp; Reel</a:t>
            </a:r>
            <a:r>
              <a:rPr lang="en-US" altLang="en-US" sz="1800"/>
              <a:t> is a packaging media for surface mount integrated circuits and board level metal shields which include </a:t>
            </a:r>
            <a:r>
              <a:rPr lang="en-US" altLang="en-US" sz="1800" b="1"/>
              <a:t>carrier tape, cover tape &amp; molded reel.</a:t>
            </a:r>
            <a:r>
              <a:rPr lang="en-US" altLang="en-US" sz="1800"/>
              <a:t>  </a:t>
            </a:r>
          </a:p>
          <a:p>
            <a:pPr>
              <a:spcBef>
                <a:spcPct val="50000"/>
              </a:spcBef>
              <a:buClrTx/>
              <a:buSzTx/>
              <a:buFontTx/>
              <a:buNone/>
            </a:pPr>
            <a:r>
              <a:rPr lang="en-US" altLang="en-US" sz="1800"/>
              <a:t>TaiPex’s industry proven products include carrier tape, cover tape and reels that addresses the users concerns for static control and stability, and allow for automated handling and placement of components to meet their high performance requirements.</a:t>
            </a:r>
          </a:p>
          <a:p>
            <a:pPr>
              <a:spcBef>
                <a:spcPct val="50000"/>
              </a:spcBef>
              <a:buClrTx/>
              <a:buSzTx/>
              <a:buFontTx/>
              <a:buNone/>
            </a:pPr>
            <a:r>
              <a:rPr lang="en-US" altLang="en-US" sz="1800"/>
              <a:t>TaiPex’s unique manufacturing capabilities -- which combine proprietary automated high-speed pocket embossing and hole punching equipment with precision dies and in-line vision system for the very versatile yet sensitive carrier tape.  This assures consistent sealing quality with maximum physical and ESD protection.  </a:t>
            </a:r>
          </a:p>
          <a:p>
            <a:pPr>
              <a:spcBef>
                <a:spcPct val="50000"/>
              </a:spcBef>
              <a:buClrTx/>
              <a:buSzTx/>
              <a:buFontTx/>
              <a:buNone/>
            </a:pPr>
            <a:r>
              <a:rPr lang="en-US" altLang="en-US" sz="1800"/>
              <a:t>TaiPex offer premium performance carrier tape, cover tape and plastic reel at competitive prices and strong technical, design (AutoCAD Chip Fit Analysis) &amp; engineering support.</a:t>
            </a:r>
          </a:p>
        </p:txBody>
      </p:sp>
      <p:sp>
        <p:nvSpPr>
          <p:cNvPr id="16389" name="Text Box 7">
            <a:extLst>
              <a:ext uri="{FF2B5EF4-FFF2-40B4-BE49-F238E27FC236}">
                <a16:creationId xmlns:a16="http://schemas.microsoft.com/office/drawing/2014/main" id="{DA619E68-CA98-4C87-BEC2-ECFFD0D7F07F}"/>
              </a:ext>
            </a:extLst>
          </p:cNvPr>
          <p:cNvSpPr txBox="1">
            <a:spLocks noChangeArrowheads="1"/>
          </p:cNvSpPr>
          <p:nvPr/>
        </p:nvSpPr>
        <p:spPr bwMode="auto">
          <a:xfrm>
            <a:off x="7772400" y="6477000"/>
            <a:ext cx="1752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50000"/>
              </a:spcBef>
              <a:buClrTx/>
              <a:buSzTx/>
              <a:buFontTx/>
              <a:buNone/>
            </a:pPr>
            <a:r>
              <a:rPr lang="en-US" altLang="zh-CN" sz="1000">
                <a:latin typeface="Arial Black" panose="020B0A04020102020204" pitchFamily="34" charset="0"/>
                <a:ea typeface="宋体" panose="02010600030101010101" pitchFamily="2" charset="-122"/>
              </a:rPr>
              <a:t>TAIPEX (M) SDN BHD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D1FC544D-FE0F-4016-95AF-DDFEC7C6AA0B}"/>
              </a:ext>
            </a:extLst>
          </p:cNvPr>
          <p:cNvSpPr>
            <a:spLocks noChangeArrowheads="1"/>
          </p:cNvSpPr>
          <p:nvPr/>
        </p:nvSpPr>
        <p:spPr bwMode="auto">
          <a:xfrm>
            <a:off x="1030288" y="838200"/>
            <a:ext cx="8418512" cy="685800"/>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endParaRPr lang="en-US" altLang="en-US" sz="1800"/>
          </a:p>
        </p:txBody>
      </p:sp>
      <p:sp>
        <p:nvSpPr>
          <p:cNvPr id="17411" name="Text Box 4">
            <a:extLst>
              <a:ext uri="{FF2B5EF4-FFF2-40B4-BE49-F238E27FC236}">
                <a16:creationId xmlns:a16="http://schemas.microsoft.com/office/drawing/2014/main" id="{5323AA4A-9156-446E-83B1-65A962793D32}"/>
              </a:ext>
            </a:extLst>
          </p:cNvPr>
          <p:cNvSpPr txBox="1">
            <a:spLocks noChangeArrowheads="1"/>
          </p:cNvSpPr>
          <p:nvPr/>
        </p:nvSpPr>
        <p:spPr bwMode="auto">
          <a:xfrm>
            <a:off x="990600" y="1828800"/>
            <a:ext cx="8534400" cy="366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50000"/>
              </a:spcBef>
              <a:buClrTx/>
              <a:buSzTx/>
              <a:buFontTx/>
              <a:buNone/>
            </a:pPr>
            <a:r>
              <a:rPr lang="en-US" altLang="en-US" sz="1800" b="1" u="sng"/>
              <a:t>Carrier Tape (Bottom Tape) :</a:t>
            </a:r>
          </a:p>
          <a:p>
            <a:pPr>
              <a:spcBef>
                <a:spcPct val="50000"/>
              </a:spcBef>
              <a:buClrTx/>
              <a:buSzTx/>
              <a:buFontTx/>
              <a:buNone/>
            </a:pPr>
            <a:r>
              <a:rPr lang="en-US" altLang="en-US" sz="1800"/>
              <a:t>+ Provides device protection for fine-pitch packages and improved </a:t>
            </a:r>
          </a:p>
          <a:p>
            <a:pPr>
              <a:spcBef>
                <a:spcPct val="50000"/>
              </a:spcBef>
              <a:buClrTx/>
              <a:buSzTx/>
              <a:buFontTx/>
              <a:buNone/>
            </a:pPr>
            <a:r>
              <a:rPr lang="en-US" altLang="en-US" sz="1800"/>
              <a:t>   throughput.  </a:t>
            </a:r>
          </a:p>
          <a:p>
            <a:pPr>
              <a:spcBef>
                <a:spcPct val="50000"/>
              </a:spcBef>
              <a:buClrTx/>
              <a:buSzTx/>
              <a:buFontTx/>
              <a:buNone/>
            </a:pPr>
            <a:r>
              <a:rPr lang="en-US" altLang="en-US" sz="1800"/>
              <a:t>+ pockets with bottom pedestals / fences and high strength side walls</a:t>
            </a:r>
          </a:p>
          <a:p>
            <a:pPr>
              <a:spcBef>
                <a:spcPct val="50000"/>
              </a:spcBef>
              <a:buClrTx/>
              <a:buSzTx/>
              <a:buFontTx/>
              <a:buNone/>
            </a:pPr>
            <a:r>
              <a:rPr lang="en-US" altLang="en-US" sz="1800"/>
              <a:t>+ Class 6 tri-layer static dissipative styrenic material</a:t>
            </a:r>
          </a:p>
          <a:p>
            <a:pPr>
              <a:spcBef>
                <a:spcPct val="50000"/>
              </a:spcBef>
              <a:buClrTx/>
              <a:buSzTx/>
              <a:buFontTx/>
              <a:buNone/>
            </a:pPr>
            <a:r>
              <a:rPr lang="en-US" altLang="en-US" sz="1800"/>
              <a:t>+ AutoCAD Chip Fit Analysis capability to ensure best component </a:t>
            </a:r>
          </a:p>
          <a:p>
            <a:pPr>
              <a:spcBef>
                <a:spcPct val="50000"/>
              </a:spcBef>
              <a:buClrTx/>
              <a:buSzTx/>
              <a:buFontTx/>
              <a:buNone/>
            </a:pPr>
            <a:r>
              <a:rPr lang="en-US" altLang="en-US" sz="1800"/>
              <a:t>   protection</a:t>
            </a:r>
          </a:p>
          <a:p>
            <a:pPr>
              <a:spcBef>
                <a:spcPct val="50000"/>
              </a:spcBef>
              <a:buClrTx/>
              <a:buSzTx/>
              <a:buFontTx/>
              <a:buNone/>
            </a:pPr>
            <a:r>
              <a:rPr lang="en-US" altLang="en-US" sz="1800"/>
              <a:t>+ Fast response prototype capability with our in-house tooling </a:t>
            </a:r>
          </a:p>
          <a:p>
            <a:pPr>
              <a:spcBef>
                <a:spcPct val="50000"/>
              </a:spcBef>
              <a:buClrTx/>
              <a:buSzTx/>
              <a:buFontTx/>
              <a:buNone/>
            </a:pPr>
            <a:r>
              <a:rPr lang="en-US" altLang="en-US" sz="1800"/>
              <a:t>   workshop &amp; design</a:t>
            </a:r>
          </a:p>
        </p:txBody>
      </p:sp>
      <p:pic>
        <p:nvPicPr>
          <p:cNvPr id="17412" name="Picture 5">
            <a:extLst>
              <a:ext uri="{FF2B5EF4-FFF2-40B4-BE49-F238E27FC236}">
                <a16:creationId xmlns:a16="http://schemas.microsoft.com/office/drawing/2014/main" id="{52669502-3164-448A-BD53-80FB83827BCC}"/>
              </a:ext>
            </a:extLst>
          </p:cNvPr>
          <p:cNvPicPr>
            <a:picLocks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3962400" y="5181600"/>
            <a:ext cx="2514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6">
            <a:extLst>
              <a:ext uri="{FF2B5EF4-FFF2-40B4-BE49-F238E27FC236}">
                <a16:creationId xmlns:a16="http://schemas.microsoft.com/office/drawing/2014/main" id="{4E1BA6AB-2142-460F-9DF3-F755E202A657}"/>
              </a:ext>
            </a:extLst>
          </p:cNvPr>
          <p:cNvSpPr txBox="1">
            <a:spLocks noChangeArrowheads="1"/>
          </p:cNvSpPr>
          <p:nvPr/>
        </p:nvSpPr>
        <p:spPr bwMode="auto">
          <a:xfrm>
            <a:off x="957263" y="762000"/>
            <a:ext cx="83391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r" eaLnBrk="1" hangingPunct="1">
              <a:spcBef>
                <a:spcPct val="50000"/>
              </a:spcBef>
              <a:buClrTx/>
              <a:buSzTx/>
              <a:buFontTx/>
              <a:buNone/>
            </a:pPr>
            <a:r>
              <a:rPr lang="en-US" altLang="zh-CN" sz="4400" b="1">
                <a:latin typeface="Times New Roman" panose="02020603050405020304" pitchFamily="18" charset="0"/>
                <a:ea typeface="宋体" panose="02010600030101010101" pitchFamily="2" charset="-122"/>
              </a:rPr>
              <a:t>Tape &amp; Reel</a:t>
            </a:r>
            <a:r>
              <a:rPr lang="en-US" altLang="zh-CN" sz="2400" b="1">
                <a:latin typeface="Times New Roman" panose="02020603050405020304" pitchFamily="18" charset="0"/>
                <a:ea typeface="宋体" panose="02010600030101010101" pitchFamily="2" charset="-122"/>
              </a:rPr>
              <a:t>			</a:t>
            </a:r>
            <a:endParaRPr lang="en-US" altLang="zh-CN" sz="2400">
              <a:latin typeface="Times New Roman" panose="02020603050405020304" pitchFamily="18" charset="0"/>
              <a:ea typeface="宋体" panose="02010600030101010101" pitchFamily="2" charset="-122"/>
            </a:endParaRPr>
          </a:p>
        </p:txBody>
      </p:sp>
      <p:sp>
        <p:nvSpPr>
          <p:cNvPr id="17414" name="Text Box 7">
            <a:extLst>
              <a:ext uri="{FF2B5EF4-FFF2-40B4-BE49-F238E27FC236}">
                <a16:creationId xmlns:a16="http://schemas.microsoft.com/office/drawing/2014/main" id="{E6D3D36E-DF78-4BE2-90F4-028DE04EA4CD}"/>
              </a:ext>
            </a:extLst>
          </p:cNvPr>
          <p:cNvSpPr txBox="1">
            <a:spLocks noChangeArrowheads="1"/>
          </p:cNvSpPr>
          <p:nvPr/>
        </p:nvSpPr>
        <p:spPr bwMode="auto">
          <a:xfrm>
            <a:off x="7772400" y="6477000"/>
            <a:ext cx="1752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50000"/>
              </a:spcBef>
              <a:buClrTx/>
              <a:buSzTx/>
              <a:buFontTx/>
              <a:buNone/>
            </a:pPr>
            <a:r>
              <a:rPr lang="en-US" altLang="zh-CN" sz="1000">
                <a:latin typeface="Arial Black" panose="020B0A04020102020204" pitchFamily="34" charset="0"/>
                <a:ea typeface="宋体" panose="02010600030101010101" pitchFamily="2" charset="-122"/>
              </a:rPr>
              <a:t>TAIPEX (M) SDN BHD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BBB3C570-500C-4C31-A9EF-34FA04B1ADFB}"/>
              </a:ext>
            </a:extLst>
          </p:cNvPr>
          <p:cNvSpPr>
            <a:spLocks noChangeArrowheads="1"/>
          </p:cNvSpPr>
          <p:nvPr/>
        </p:nvSpPr>
        <p:spPr bwMode="auto">
          <a:xfrm>
            <a:off x="1030288" y="838200"/>
            <a:ext cx="8418512" cy="685800"/>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endParaRPr lang="en-US" altLang="en-US" sz="1800"/>
          </a:p>
        </p:txBody>
      </p:sp>
      <p:sp>
        <p:nvSpPr>
          <p:cNvPr id="18435" name="Text Box 4">
            <a:extLst>
              <a:ext uri="{FF2B5EF4-FFF2-40B4-BE49-F238E27FC236}">
                <a16:creationId xmlns:a16="http://schemas.microsoft.com/office/drawing/2014/main" id="{95098933-1EB7-4A14-BB33-622BF59231EA}"/>
              </a:ext>
            </a:extLst>
          </p:cNvPr>
          <p:cNvSpPr txBox="1">
            <a:spLocks noChangeArrowheads="1"/>
          </p:cNvSpPr>
          <p:nvPr/>
        </p:nvSpPr>
        <p:spPr bwMode="auto">
          <a:xfrm>
            <a:off x="990600" y="1828800"/>
            <a:ext cx="8534400"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50000"/>
              </a:spcBef>
              <a:buClrTx/>
              <a:buSzTx/>
              <a:buFontTx/>
              <a:buNone/>
            </a:pPr>
            <a:r>
              <a:rPr lang="en-US" altLang="en-US" sz="1800" b="1" u="sng"/>
              <a:t>Cover Tape (Top Tape) :</a:t>
            </a:r>
          </a:p>
          <a:p>
            <a:pPr>
              <a:spcBef>
                <a:spcPct val="50000"/>
              </a:spcBef>
              <a:buClrTx/>
              <a:buSzTx/>
              <a:buFontTx/>
              <a:buNone/>
            </a:pPr>
            <a:r>
              <a:rPr lang="en-US" altLang="en-US" sz="1800"/>
              <a:t>+ Static Dissipative</a:t>
            </a:r>
          </a:p>
          <a:p>
            <a:pPr>
              <a:spcBef>
                <a:spcPct val="50000"/>
              </a:spcBef>
              <a:buClrTx/>
              <a:buSzTx/>
              <a:buFontTx/>
              <a:buNone/>
            </a:pPr>
            <a:r>
              <a:rPr lang="en-US" altLang="en-US" sz="1800"/>
              <a:t>+ Heat sealable &amp; durable (tear resistant) transparent (&lt;10% haze </a:t>
            </a:r>
          </a:p>
          <a:p>
            <a:pPr>
              <a:spcBef>
                <a:spcPct val="50000"/>
              </a:spcBef>
              <a:buClrTx/>
              <a:buSzTx/>
              <a:buFontTx/>
              <a:buNone/>
            </a:pPr>
            <a:r>
              <a:rPr lang="en-US" altLang="en-US" sz="1800"/>
              <a:t>   factor) polyester material</a:t>
            </a:r>
          </a:p>
          <a:p>
            <a:pPr>
              <a:spcBef>
                <a:spcPct val="50000"/>
              </a:spcBef>
              <a:buClrTx/>
              <a:buSzTx/>
              <a:buFontTx/>
              <a:buNone/>
            </a:pPr>
            <a:r>
              <a:rPr lang="en-US" altLang="en-US" sz="1800"/>
              <a:t>+ Excellent long term aging test results at hot (60 deg C), cold (-18 </a:t>
            </a:r>
          </a:p>
          <a:p>
            <a:pPr>
              <a:spcBef>
                <a:spcPct val="50000"/>
              </a:spcBef>
              <a:buClrTx/>
              <a:buSzTx/>
              <a:buFontTx/>
              <a:buNone/>
            </a:pPr>
            <a:r>
              <a:rPr lang="en-US" altLang="en-US" sz="1800"/>
              <a:t>   deg C) and room temperature</a:t>
            </a:r>
          </a:p>
          <a:p>
            <a:pPr>
              <a:spcBef>
                <a:spcPct val="50000"/>
              </a:spcBef>
              <a:buClrTx/>
              <a:buSzTx/>
              <a:buFontTx/>
              <a:buNone/>
            </a:pPr>
            <a:r>
              <a:rPr lang="en-US" altLang="en-US" sz="1800"/>
              <a:t>+ Low peel force variation – better Cpk control</a:t>
            </a:r>
          </a:p>
        </p:txBody>
      </p:sp>
      <p:pic>
        <p:nvPicPr>
          <p:cNvPr id="18436" name="Picture 5">
            <a:extLst>
              <a:ext uri="{FF2B5EF4-FFF2-40B4-BE49-F238E27FC236}">
                <a16:creationId xmlns:a16="http://schemas.microsoft.com/office/drawing/2014/main" id="{0CA7671E-9B56-41F5-BEB7-B4CF7CC025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4800600"/>
            <a:ext cx="22542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6">
            <a:extLst>
              <a:ext uri="{FF2B5EF4-FFF2-40B4-BE49-F238E27FC236}">
                <a16:creationId xmlns:a16="http://schemas.microsoft.com/office/drawing/2014/main" id="{2B316E40-D269-4366-BA10-1270A04D29A7}"/>
              </a:ext>
            </a:extLst>
          </p:cNvPr>
          <p:cNvSpPr txBox="1">
            <a:spLocks noChangeArrowheads="1"/>
          </p:cNvSpPr>
          <p:nvPr/>
        </p:nvSpPr>
        <p:spPr bwMode="auto">
          <a:xfrm>
            <a:off x="957263" y="762000"/>
            <a:ext cx="83391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r" eaLnBrk="1" hangingPunct="1">
              <a:spcBef>
                <a:spcPct val="50000"/>
              </a:spcBef>
              <a:buClrTx/>
              <a:buSzTx/>
              <a:buFontTx/>
              <a:buNone/>
            </a:pPr>
            <a:r>
              <a:rPr lang="en-US" altLang="zh-CN" sz="4400" b="1">
                <a:latin typeface="Times New Roman" panose="02020603050405020304" pitchFamily="18" charset="0"/>
                <a:ea typeface="宋体" panose="02010600030101010101" pitchFamily="2" charset="-122"/>
              </a:rPr>
              <a:t>Tape &amp; Reel</a:t>
            </a:r>
            <a:r>
              <a:rPr lang="en-US" altLang="zh-CN" sz="2400" b="1">
                <a:latin typeface="Times New Roman" panose="02020603050405020304" pitchFamily="18" charset="0"/>
                <a:ea typeface="宋体" panose="02010600030101010101" pitchFamily="2" charset="-122"/>
              </a:rPr>
              <a:t>			</a:t>
            </a:r>
            <a:endParaRPr lang="en-US" altLang="zh-CN" sz="2400">
              <a:latin typeface="Times New Roman" panose="02020603050405020304" pitchFamily="18" charset="0"/>
              <a:ea typeface="宋体" panose="02010600030101010101" pitchFamily="2" charset="-122"/>
            </a:endParaRPr>
          </a:p>
        </p:txBody>
      </p:sp>
      <p:sp>
        <p:nvSpPr>
          <p:cNvPr id="18438" name="Text Box 7">
            <a:extLst>
              <a:ext uri="{FF2B5EF4-FFF2-40B4-BE49-F238E27FC236}">
                <a16:creationId xmlns:a16="http://schemas.microsoft.com/office/drawing/2014/main" id="{1CB40318-DE8A-46DB-A928-F5E6859F91BF}"/>
              </a:ext>
            </a:extLst>
          </p:cNvPr>
          <p:cNvSpPr txBox="1">
            <a:spLocks noChangeArrowheads="1"/>
          </p:cNvSpPr>
          <p:nvPr/>
        </p:nvSpPr>
        <p:spPr bwMode="auto">
          <a:xfrm>
            <a:off x="7772400" y="6477000"/>
            <a:ext cx="1752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50000"/>
              </a:spcBef>
              <a:buClrTx/>
              <a:buSzTx/>
              <a:buFontTx/>
              <a:buNone/>
            </a:pPr>
            <a:r>
              <a:rPr lang="en-US" altLang="zh-CN" sz="1000">
                <a:latin typeface="Arial Black" panose="020B0A04020102020204" pitchFamily="34" charset="0"/>
                <a:ea typeface="宋体" panose="02010600030101010101" pitchFamily="2" charset="-122"/>
              </a:rPr>
              <a:t>TAIPEX (M) SDN BHD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a:extLst>
              <a:ext uri="{FF2B5EF4-FFF2-40B4-BE49-F238E27FC236}">
                <a16:creationId xmlns:a16="http://schemas.microsoft.com/office/drawing/2014/main" id="{1E79E5BA-293F-4226-A5D3-C1301D3379DA}"/>
              </a:ext>
            </a:extLst>
          </p:cNvPr>
          <p:cNvSpPr>
            <a:spLocks noChangeArrowheads="1"/>
          </p:cNvSpPr>
          <p:nvPr/>
        </p:nvSpPr>
        <p:spPr bwMode="auto">
          <a:xfrm>
            <a:off x="1030288" y="838200"/>
            <a:ext cx="8418512" cy="685800"/>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endParaRPr lang="en-US" altLang="en-US" sz="1800"/>
          </a:p>
        </p:txBody>
      </p:sp>
      <p:sp>
        <p:nvSpPr>
          <p:cNvPr id="19459" name="Text Box 4">
            <a:extLst>
              <a:ext uri="{FF2B5EF4-FFF2-40B4-BE49-F238E27FC236}">
                <a16:creationId xmlns:a16="http://schemas.microsoft.com/office/drawing/2014/main" id="{FD6C210B-304C-447A-B47C-8DB2E2B8D919}"/>
              </a:ext>
            </a:extLst>
          </p:cNvPr>
          <p:cNvSpPr txBox="1">
            <a:spLocks noChangeArrowheads="1"/>
          </p:cNvSpPr>
          <p:nvPr/>
        </p:nvSpPr>
        <p:spPr bwMode="auto">
          <a:xfrm>
            <a:off x="990600" y="1828800"/>
            <a:ext cx="8534400"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50000"/>
              </a:spcBef>
              <a:buClrTx/>
              <a:buSzTx/>
              <a:buFontTx/>
              <a:buNone/>
            </a:pPr>
            <a:r>
              <a:rPr lang="en-US" altLang="en-US" sz="1800" b="1" u="sng"/>
              <a:t>Molded Reels :</a:t>
            </a:r>
          </a:p>
          <a:p>
            <a:pPr>
              <a:spcBef>
                <a:spcPct val="50000"/>
              </a:spcBef>
              <a:buClrTx/>
              <a:buSzTx/>
              <a:buFontTx/>
              <a:buNone/>
            </a:pPr>
            <a:r>
              <a:rPr lang="en-US" altLang="en-US" sz="1800"/>
              <a:t>+ Static Dissipative</a:t>
            </a:r>
          </a:p>
          <a:p>
            <a:pPr>
              <a:spcBef>
                <a:spcPct val="50000"/>
              </a:spcBef>
              <a:buClrTx/>
              <a:buSzTx/>
              <a:buFontTx/>
              <a:buNone/>
            </a:pPr>
            <a:r>
              <a:rPr lang="en-US" altLang="en-US" sz="1800"/>
              <a:t>+ Meeting EIA &amp; EIAJ Standards</a:t>
            </a:r>
          </a:p>
          <a:p>
            <a:pPr>
              <a:spcBef>
                <a:spcPct val="50000"/>
              </a:spcBef>
              <a:buClrTx/>
              <a:buSzTx/>
              <a:buFontTx/>
              <a:buNone/>
            </a:pPr>
            <a:r>
              <a:rPr lang="en-US" altLang="en-US" sz="1800"/>
              <a:t>+ 7” and 13” formats in widths ranging from 8mm to 56mm</a:t>
            </a:r>
          </a:p>
          <a:p>
            <a:pPr>
              <a:spcBef>
                <a:spcPct val="50000"/>
              </a:spcBef>
              <a:buClrTx/>
              <a:buSzTx/>
              <a:buFontTx/>
              <a:buNone/>
            </a:pPr>
            <a:r>
              <a:rPr lang="en-US" altLang="en-US" sz="1800"/>
              <a:t>+ High Impact Polystyrene material</a:t>
            </a:r>
          </a:p>
          <a:p>
            <a:pPr>
              <a:spcBef>
                <a:spcPct val="50000"/>
              </a:spcBef>
              <a:buClrTx/>
              <a:buSzTx/>
              <a:buFontTx/>
              <a:buNone/>
            </a:pPr>
            <a:r>
              <a:rPr lang="en-US" altLang="en-US" sz="1800"/>
              <a:t>+ In compliance to Heavy Metal Standards</a:t>
            </a:r>
          </a:p>
          <a:p>
            <a:pPr>
              <a:spcBef>
                <a:spcPct val="50000"/>
              </a:spcBef>
              <a:buClrTx/>
              <a:buSzTx/>
              <a:buFontTx/>
              <a:buNone/>
            </a:pPr>
            <a:r>
              <a:rPr lang="en-US" altLang="en-US" sz="1800"/>
              <a:t>+ Anti-collapse design with fortified knit-lines – available on certain </a:t>
            </a:r>
          </a:p>
          <a:p>
            <a:pPr>
              <a:spcBef>
                <a:spcPct val="50000"/>
              </a:spcBef>
              <a:buClrTx/>
              <a:buSzTx/>
              <a:buFontTx/>
              <a:buNone/>
            </a:pPr>
            <a:r>
              <a:rPr lang="en-US" altLang="en-US" sz="1800"/>
              <a:t>   options / design</a:t>
            </a:r>
          </a:p>
          <a:p>
            <a:pPr>
              <a:spcBef>
                <a:spcPct val="50000"/>
              </a:spcBef>
              <a:buClrTx/>
              <a:buSzTx/>
              <a:buFontTx/>
              <a:buNone/>
            </a:pPr>
            <a:r>
              <a:rPr lang="en-US" altLang="en-US" sz="1800"/>
              <a:t>+ Ultrasonic Welding capabilities with male-female locking option </a:t>
            </a:r>
          </a:p>
          <a:p>
            <a:pPr>
              <a:spcBef>
                <a:spcPct val="50000"/>
              </a:spcBef>
              <a:buClrTx/>
              <a:buSzTx/>
              <a:buFontTx/>
              <a:buNone/>
            </a:pPr>
            <a:r>
              <a:rPr lang="en-US" altLang="en-US" sz="1800"/>
              <a:t>   available</a:t>
            </a:r>
          </a:p>
        </p:txBody>
      </p:sp>
      <p:pic>
        <p:nvPicPr>
          <p:cNvPr id="19460" name="Picture 5">
            <a:extLst>
              <a:ext uri="{FF2B5EF4-FFF2-40B4-BE49-F238E27FC236}">
                <a16:creationId xmlns:a16="http://schemas.microsoft.com/office/drawing/2014/main" id="{5F3C9545-3853-47D5-BAE8-E6F39B79E8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1600200"/>
            <a:ext cx="15382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6">
            <a:extLst>
              <a:ext uri="{FF2B5EF4-FFF2-40B4-BE49-F238E27FC236}">
                <a16:creationId xmlns:a16="http://schemas.microsoft.com/office/drawing/2014/main" id="{EDA0E503-E624-48EA-A375-7EC44978D10A}"/>
              </a:ext>
            </a:extLst>
          </p:cNvPr>
          <p:cNvSpPr txBox="1">
            <a:spLocks noChangeArrowheads="1"/>
          </p:cNvSpPr>
          <p:nvPr/>
        </p:nvSpPr>
        <p:spPr bwMode="auto">
          <a:xfrm>
            <a:off x="957263" y="762000"/>
            <a:ext cx="83391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r" eaLnBrk="1" hangingPunct="1">
              <a:spcBef>
                <a:spcPct val="50000"/>
              </a:spcBef>
              <a:buClrTx/>
              <a:buSzTx/>
              <a:buFontTx/>
              <a:buNone/>
            </a:pPr>
            <a:r>
              <a:rPr lang="en-US" altLang="zh-CN" sz="4400" b="1">
                <a:latin typeface="Times New Roman" panose="02020603050405020304" pitchFamily="18" charset="0"/>
                <a:ea typeface="宋体" panose="02010600030101010101" pitchFamily="2" charset="-122"/>
              </a:rPr>
              <a:t>Tape &amp; Reel</a:t>
            </a:r>
            <a:r>
              <a:rPr lang="en-US" altLang="zh-CN" sz="2400" b="1">
                <a:latin typeface="Times New Roman" panose="02020603050405020304" pitchFamily="18" charset="0"/>
                <a:ea typeface="宋体" panose="02010600030101010101" pitchFamily="2" charset="-122"/>
              </a:rPr>
              <a:t>			</a:t>
            </a:r>
            <a:endParaRPr lang="en-US" altLang="zh-CN" sz="2400">
              <a:latin typeface="Times New Roman" panose="02020603050405020304" pitchFamily="18" charset="0"/>
              <a:ea typeface="宋体" panose="02010600030101010101" pitchFamily="2" charset="-122"/>
            </a:endParaRPr>
          </a:p>
        </p:txBody>
      </p:sp>
      <p:sp>
        <p:nvSpPr>
          <p:cNvPr id="19462" name="Text Box 7">
            <a:extLst>
              <a:ext uri="{FF2B5EF4-FFF2-40B4-BE49-F238E27FC236}">
                <a16:creationId xmlns:a16="http://schemas.microsoft.com/office/drawing/2014/main" id="{F3F7C8B5-FABC-4AE6-B328-2A40AD00872E}"/>
              </a:ext>
            </a:extLst>
          </p:cNvPr>
          <p:cNvSpPr txBox="1">
            <a:spLocks noChangeArrowheads="1"/>
          </p:cNvSpPr>
          <p:nvPr/>
        </p:nvSpPr>
        <p:spPr bwMode="auto">
          <a:xfrm>
            <a:off x="7772400" y="6477000"/>
            <a:ext cx="1752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50000"/>
              </a:spcBef>
              <a:buClrTx/>
              <a:buSzTx/>
              <a:buFontTx/>
              <a:buNone/>
            </a:pPr>
            <a:r>
              <a:rPr lang="en-US" altLang="zh-CN" sz="1000">
                <a:latin typeface="Arial Black" panose="020B0A04020102020204" pitchFamily="34" charset="0"/>
                <a:ea typeface="宋体" panose="02010600030101010101" pitchFamily="2" charset="-122"/>
              </a:rPr>
              <a:t>TAIPEX (M) SDN BHD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10">
            <a:extLst>
              <a:ext uri="{FF2B5EF4-FFF2-40B4-BE49-F238E27FC236}">
                <a16:creationId xmlns:a16="http://schemas.microsoft.com/office/drawing/2014/main" id="{3C4930F6-7196-4353-86B9-4EA11CF0F610}"/>
              </a:ext>
            </a:extLst>
          </p:cNvPr>
          <p:cNvGraphicFramePr>
            <a:graphicFrameLocks noChangeAspect="1"/>
          </p:cNvGraphicFramePr>
          <p:nvPr/>
        </p:nvGraphicFramePr>
        <p:xfrm>
          <a:off x="6400800" y="1676400"/>
          <a:ext cx="1447800" cy="1143000"/>
        </p:xfrm>
        <a:graphic>
          <a:graphicData uri="http://schemas.openxmlformats.org/presentationml/2006/ole">
            <mc:AlternateContent xmlns:mc="http://schemas.openxmlformats.org/markup-compatibility/2006">
              <mc:Choice xmlns:v="urn:schemas-microsoft-com:vml" Requires="v">
                <p:oleObj spid="_x0000_s3077" name="Bitmap Image" r:id="rId3" imgW="0" imgH="0" progId="Paint.Picture">
                  <p:embed/>
                </p:oleObj>
              </mc:Choice>
              <mc:Fallback>
                <p:oleObj name="Bitmap Image" r:id="rId3" imgW="0" imgH="0" progId="Paint.Picture">
                  <p:embed/>
                  <p:pic>
                    <p:nvPicPr>
                      <p:cNvPr id="20482" name="Object 10">
                        <a:extLst>
                          <a:ext uri="{FF2B5EF4-FFF2-40B4-BE49-F238E27FC236}">
                            <a16:creationId xmlns:a16="http://schemas.microsoft.com/office/drawing/2014/main" id="{3C4930F6-7196-4353-86B9-4EA11CF0F6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676400"/>
                        <a:ext cx="1447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483" name="Picture 11" descr="DSC01332">
            <a:extLst>
              <a:ext uri="{FF2B5EF4-FFF2-40B4-BE49-F238E27FC236}">
                <a16:creationId xmlns:a16="http://schemas.microsoft.com/office/drawing/2014/main" id="{3079EAF9-56E0-4FC3-812C-C3066DE1CB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2057400"/>
            <a:ext cx="1295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12">
            <a:extLst>
              <a:ext uri="{FF2B5EF4-FFF2-40B4-BE49-F238E27FC236}">
                <a16:creationId xmlns:a16="http://schemas.microsoft.com/office/drawing/2014/main" id="{E229B9D2-2D8A-402E-89F6-52C51CA761B2}"/>
              </a:ext>
            </a:extLst>
          </p:cNvPr>
          <p:cNvSpPr txBox="1">
            <a:spLocks noChangeArrowheads="1"/>
          </p:cNvSpPr>
          <p:nvPr/>
        </p:nvSpPr>
        <p:spPr bwMode="auto">
          <a:xfrm>
            <a:off x="8077200" y="1676400"/>
            <a:ext cx="99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50000"/>
              </a:spcBef>
              <a:buClrTx/>
              <a:buSzTx/>
              <a:buFontTx/>
              <a:buNone/>
            </a:pPr>
            <a:r>
              <a:rPr lang="en-US" altLang="zh-CN" sz="1200">
                <a:latin typeface="Arial Black" panose="020B0A04020102020204" pitchFamily="34" charset="0"/>
                <a:ea typeface="宋体" panose="02010600030101010101" pitchFamily="2" charset="-122"/>
              </a:rPr>
              <a:t>IQA</a:t>
            </a:r>
          </a:p>
        </p:txBody>
      </p:sp>
      <p:sp>
        <p:nvSpPr>
          <p:cNvPr id="20485" name="Line 15">
            <a:extLst>
              <a:ext uri="{FF2B5EF4-FFF2-40B4-BE49-F238E27FC236}">
                <a16:creationId xmlns:a16="http://schemas.microsoft.com/office/drawing/2014/main" id="{8B12466E-EBD0-4240-B56F-91A0AE272CD4}"/>
              </a:ext>
            </a:extLst>
          </p:cNvPr>
          <p:cNvSpPr>
            <a:spLocks noChangeShapeType="1"/>
          </p:cNvSpPr>
          <p:nvPr/>
        </p:nvSpPr>
        <p:spPr bwMode="auto">
          <a:xfrm>
            <a:off x="4419600" y="2743200"/>
            <a:ext cx="1828800" cy="0"/>
          </a:xfrm>
          <a:prstGeom prst="line">
            <a:avLst/>
          </a:prstGeom>
          <a:noFill/>
          <a:ln w="1270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0486" name="Line 16">
            <a:extLst>
              <a:ext uri="{FF2B5EF4-FFF2-40B4-BE49-F238E27FC236}">
                <a16:creationId xmlns:a16="http://schemas.microsoft.com/office/drawing/2014/main" id="{D7DCFFC8-96E2-411B-A813-7C0621712E6B}"/>
              </a:ext>
            </a:extLst>
          </p:cNvPr>
          <p:cNvSpPr>
            <a:spLocks noChangeShapeType="1"/>
          </p:cNvSpPr>
          <p:nvPr/>
        </p:nvSpPr>
        <p:spPr bwMode="auto">
          <a:xfrm>
            <a:off x="7696200" y="3124200"/>
            <a:ext cx="0" cy="685800"/>
          </a:xfrm>
          <a:prstGeom prst="line">
            <a:avLst/>
          </a:prstGeom>
          <a:noFill/>
          <a:ln w="1270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0487" name="Line 18">
            <a:extLst>
              <a:ext uri="{FF2B5EF4-FFF2-40B4-BE49-F238E27FC236}">
                <a16:creationId xmlns:a16="http://schemas.microsoft.com/office/drawing/2014/main" id="{94511D02-8717-493A-82CB-FD420C35831A}"/>
              </a:ext>
            </a:extLst>
          </p:cNvPr>
          <p:cNvSpPr>
            <a:spLocks noChangeShapeType="1"/>
          </p:cNvSpPr>
          <p:nvPr/>
        </p:nvSpPr>
        <p:spPr bwMode="auto">
          <a:xfrm flipH="1">
            <a:off x="4419600" y="4800600"/>
            <a:ext cx="1905000" cy="0"/>
          </a:xfrm>
          <a:prstGeom prst="line">
            <a:avLst/>
          </a:prstGeom>
          <a:noFill/>
          <a:ln w="1270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pic>
        <p:nvPicPr>
          <p:cNvPr id="20488" name="Picture 20" descr="DSC01320">
            <a:extLst>
              <a:ext uri="{FF2B5EF4-FFF2-40B4-BE49-F238E27FC236}">
                <a16:creationId xmlns:a16="http://schemas.microsoft.com/office/drawing/2014/main" id="{D6FF148E-2D5D-406E-AC48-EE3F12A61F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1752600"/>
            <a:ext cx="2667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22" descr="DSC01324">
            <a:extLst>
              <a:ext uri="{FF2B5EF4-FFF2-40B4-BE49-F238E27FC236}">
                <a16:creationId xmlns:a16="http://schemas.microsoft.com/office/drawing/2014/main" id="{F3C9595E-1B94-44C2-BE52-B38BF94F9A2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3962400"/>
            <a:ext cx="27416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Text Box 23">
            <a:extLst>
              <a:ext uri="{FF2B5EF4-FFF2-40B4-BE49-F238E27FC236}">
                <a16:creationId xmlns:a16="http://schemas.microsoft.com/office/drawing/2014/main" id="{D7ECABB4-56C4-43A1-BD70-01522D15E170}"/>
              </a:ext>
            </a:extLst>
          </p:cNvPr>
          <p:cNvSpPr txBox="1">
            <a:spLocks noChangeArrowheads="1"/>
          </p:cNvSpPr>
          <p:nvPr/>
        </p:nvSpPr>
        <p:spPr bwMode="auto">
          <a:xfrm>
            <a:off x="1524000" y="28194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50000"/>
              </a:spcBef>
              <a:buClrTx/>
              <a:buSzTx/>
              <a:buFontTx/>
              <a:buNone/>
            </a:pPr>
            <a:r>
              <a:rPr lang="en-US" altLang="zh-CN" sz="1200">
                <a:solidFill>
                  <a:srgbClr val="EAEAEA"/>
                </a:solidFill>
                <a:latin typeface="Arial Black" panose="020B0A04020102020204" pitchFamily="34" charset="0"/>
                <a:ea typeface="宋体" panose="02010600030101010101" pitchFamily="2" charset="-122"/>
              </a:rPr>
              <a:t>INCOMING MATERIAL AWAITING IQA BUYOFF</a:t>
            </a:r>
          </a:p>
        </p:txBody>
      </p:sp>
      <p:sp>
        <p:nvSpPr>
          <p:cNvPr id="20491" name="Text Box 24">
            <a:extLst>
              <a:ext uri="{FF2B5EF4-FFF2-40B4-BE49-F238E27FC236}">
                <a16:creationId xmlns:a16="http://schemas.microsoft.com/office/drawing/2014/main" id="{F04FF4B3-F4A1-414D-9CA3-A0FCBC132DBC}"/>
              </a:ext>
            </a:extLst>
          </p:cNvPr>
          <p:cNvSpPr txBox="1">
            <a:spLocks noChangeArrowheads="1"/>
          </p:cNvSpPr>
          <p:nvPr/>
        </p:nvSpPr>
        <p:spPr bwMode="auto">
          <a:xfrm>
            <a:off x="6705600" y="5562600"/>
            <a:ext cx="220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50000"/>
              </a:spcBef>
              <a:buClrTx/>
              <a:buSzTx/>
              <a:buFontTx/>
              <a:buNone/>
            </a:pPr>
            <a:r>
              <a:rPr lang="en-US" altLang="zh-CN" sz="1200">
                <a:solidFill>
                  <a:srgbClr val="EAEAEA"/>
                </a:solidFill>
                <a:latin typeface="Arial Black" panose="020B0A04020102020204" pitchFamily="34" charset="0"/>
                <a:ea typeface="宋体" panose="02010600030101010101" pitchFamily="2" charset="-122"/>
              </a:rPr>
              <a:t>GRINDING / MIXING</a:t>
            </a:r>
          </a:p>
        </p:txBody>
      </p:sp>
      <p:pic>
        <p:nvPicPr>
          <p:cNvPr id="20492" name="Picture 25" descr="DSC01335">
            <a:extLst>
              <a:ext uri="{FF2B5EF4-FFF2-40B4-BE49-F238E27FC236}">
                <a16:creationId xmlns:a16="http://schemas.microsoft.com/office/drawing/2014/main" id="{0FD9320A-AF16-4D7A-85F6-24F62AB286F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4038600"/>
            <a:ext cx="2667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3" name="Text Box 26">
            <a:extLst>
              <a:ext uri="{FF2B5EF4-FFF2-40B4-BE49-F238E27FC236}">
                <a16:creationId xmlns:a16="http://schemas.microsoft.com/office/drawing/2014/main" id="{E36C39A7-B419-4F45-871B-E4CC2359A2D3}"/>
              </a:ext>
            </a:extLst>
          </p:cNvPr>
          <p:cNvSpPr txBox="1">
            <a:spLocks noChangeArrowheads="1"/>
          </p:cNvSpPr>
          <p:nvPr/>
        </p:nvSpPr>
        <p:spPr bwMode="auto">
          <a:xfrm>
            <a:off x="1676400" y="53340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50000"/>
              </a:spcBef>
              <a:buClrTx/>
              <a:buSzTx/>
              <a:buFontTx/>
              <a:buNone/>
            </a:pPr>
            <a:r>
              <a:rPr lang="en-US" altLang="zh-CN" sz="1200">
                <a:solidFill>
                  <a:srgbClr val="EAEAEA"/>
                </a:solidFill>
                <a:latin typeface="Arial Black" panose="020B0A04020102020204" pitchFamily="34" charset="0"/>
                <a:ea typeface="宋体" panose="02010600030101010101" pitchFamily="2" charset="-122"/>
              </a:rPr>
              <a:t>MIXED MATERIAL READY FOR PROD. USE</a:t>
            </a:r>
          </a:p>
        </p:txBody>
      </p:sp>
      <p:sp>
        <p:nvSpPr>
          <p:cNvPr id="20494" name="Text Box 28">
            <a:extLst>
              <a:ext uri="{FF2B5EF4-FFF2-40B4-BE49-F238E27FC236}">
                <a16:creationId xmlns:a16="http://schemas.microsoft.com/office/drawing/2014/main" id="{0BF7A3E3-D9DB-4235-9286-AE7B3C4108C6}"/>
              </a:ext>
            </a:extLst>
          </p:cNvPr>
          <p:cNvSpPr txBox="1">
            <a:spLocks noChangeArrowheads="1"/>
          </p:cNvSpPr>
          <p:nvPr/>
        </p:nvSpPr>
        <p:spPr bwMode="auto">
          <a:xfrm>
            <a:off x="1447800" y="990600"/>
            <a:ext cx="5867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50000"/>
              </a:spcBef>
              <a:buClrTx/>
              <a:buSzTx/>
              <a:buFontTx/>
              <a:buNone/>
            </a:pPr>
            <a:r>
              <a:rPr lang="en-US" altLang="zh-CN" sz="1400" u="sng">
                <a:latin typeface="Arial Black" panose="020B0A04020102020204" pitchFamily="34" charset="0"/>
                <a:ea typeface="宋体" panose="02010600030101010101" pitchFamily="2" charset="-122"/>
              </a:rPr>
              <a:t>INCOMING PROCESS FLOW – INJECTION MOLDED REEL</a:t>
            </a:r>
          </a:p>
        </p:txBody>
      </p:sp>
      <p:sp>
        <p:nvSpPr>
          <p:cNvPr id="20495" name="Text Box 30">
            <a:extLst>
              <a:ext uri="{FF2B5EF4-FFF2-40B4-BE49-F238E27FC236}">
                <a16:creationId xmlns:a16="http://schemas.microsoft.com/office/drawing/2014/main" id="{97E82F1D-DB62-4A4A-BADB-4F4DF61EE89B}"/>
              </a:ext>
            </a:extLst>
          </p:cNvPr>
          <p:cNvSpPr txBox="1">
            <a:spLocks noChangeArrowheads="1"/>
          </p:cNvSpPr>
          <p:nvPr/>
        </p:nvSpPr>
        <p:spPr bwMode="auto">
          <a:xfrm>
            <a:off x="7772400" y="6477000"/>
            <a:ext cx="1752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50000"/>
              </a:spcBef>
              <a:buClrTx/>
              <a:buSzTx/>
              <a:buFontTx/>
              <a:buNone/>
            </a:pPr>
            <a:r>
              <a:rPr lang="en-US" altLang="zh-CN" sz="1000">
                <a:latin typeface="Arial Black" panose="020B0A04020102020204" pitchFamily="34" charset="0"/>
                <a:ea typeface="宋体" panose="02010600030101010101" pitchFamily="2" charset="-122"/>
              </a:rPr>
              <a:t>TAIPEX (M) SDN BHD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DSC01326">
            <a:extLst>
              <a:ext uri="{FF2B5EF4-FFF2-40B4-BE49-F238E27FC236}">
                <a16:creationId xmlns:a16="http://schemas.microsoft.com/office/drawing/2014/main" id="{D969D42D-E41F-4370-B8ED-481CC4B773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400" y="1905000"/>
            <a:ext cx="2159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6">
            <a:extLst>
              <a:ext uri="{FF2B5EF4-FFF2-40B4-BE49-F238E27FC236}">
                <a16:creationId xmlns:a16="http://schemas.microsoft.com/office/drawing/2014/main" id="{9B6E1B92-C3D7-477D-92FC-0FF0BB098C8B}"/>
              </a:ext>
            </a:extLst>
          </p:cNvPr>
          <p:cNvSpPr txBox="1">
            <a:spLocks noChangeArrowheads="1"/>
          </p:cNvSpPr>
          <p:nvPr/>
        </p:nvSpPr>
        <p:spPr bwMode="auto">
          <a:xfrm>
            <a:off x="1524000" y="22860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50000"/>
              </a:spcBef>
              <a:buClrTx/>
              <a:buSzTx/>
              <a:buFontTx/>
              <a:buNone/>
            </a:pPr>
            <a:r>
              <a:rPr lang="en-US" altLang="zh-CN" sz="1200">
                <a:solidFill>
                  <a:srgbClr val="EAEAEA"/>
                </a:solidFill>
                <a:latin typeface="Arial Black" panose="020B0A04020102020204" pitchFamily="34" charset="0"/>
                <a:ea typeface="宋体" panose="02010600030101010101" pitchFamily="2" charset="-122"/>
              </a:rPr>
              <a:t>INJECTION MOLDING PROCESS</a:t>
            </a:r>
          </a:p>
        </p:txBody>
      </p:sp>
      <p:pic>
        <p:nvPicPr>
          <p:cNvPr id="21508" name="Picture 7" descr="DSC01330">
            <a:extLst>
              <a:ext uri="{FF2B5EF4-FFF2-40B4-BE49-F238E27FC236}">
                <a16:creationId xmlns:a16="http://schemas.microsoft.com/office/drawing/2014/main" id="{F60EEE77-61F2-4232-B60D-03F45DF6E2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828800"/>
            <a:ext cx="2133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8">
            <a:extLst>
              <a:ext uri="{FF2B5EF4-FFF2-40B4-BE49-F238E27FC236}">
                <a16:creationId xmlns:a16="http://schemas.microsoft.com/office/drawing/2014/main" id="{D1D5220E-B189-4880-85CB-25992B7CE9A9}"/>
              </a:ext>
            </a:extLst>
          </p:cNvPr>
          <p:cNvSpPr txBox="1">
            <a:spLocks noChangeArrowheads="1"/>
          </p:cNvSpPr>
          <p:nvPr/>
        </p:nvSpPr>
        <p:spPr bwMode="auto">
          <a:xfrm>
            <a:off x="6248400" y="22860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50000"/>
              </a:spcBef>
              <a:buClrTx/>
              <a:buSzTx/>
              <a:buFontTx/>
              <a:buNone/>
            </a:pPr>
            <a:r>
              <a:rPr lang="en-US" altLang="zh-CN" sz="1200">
                <a:solidFill>
                  <a:srgbClr val="EAEAEA"/>
                </a:solidFill>
                <a:latin typeface="Arial Black" panose="020B0A04020102020204" pitchFamily="34" charset="0"/>
                <a:ea typeface="宋体" panose="02010600030101010101" pitchFamily="2" charset="-122"/>
              </a:rPr>
              <a:t>DIPPING / DRYING (ESD)</a:t>
            </a:r>
          </a:p>
        </p:txBody>
      </p:sp>
      <p:pic>
        <p:nvPicPr>
          <p:cNvPr id="21510" name="Picture 9" descr="DSC01329">
            <a:extLst>
              <a:ext uri="{FF2B5EF4-FFF2-40B4-BE49-F238E27FC236}">
                <a16:creationId xmlns:a16="http://schemas.microsoft.com/office/drawing/2014/main" id="{FA8E2E86-E085-4A61-84CA-6D1EA6839C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3352800"/>
            <a:ext cx="2209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Text Box 10">
            <a:extLst>
              <a:ext uri="{FF2B5EF4-FFF2-40B4-BE49-F238E27FC236}">
                <a16:creationId xmlns:a16="http://schemas.microsoft.com/office/drawing/2014/main" id="{2DECE5EF-5524-4652-AD8E-F982F2F889B2}"/>
              </a:ext>
            </a:extLst>
          </p:cNvPr>
          <p:cNvSpPr txBox="1">
            <a:spLocks noChangeArrowheads="1"/>
          </p:cNvSpPr>
          <p:nvPr/>
        </p:nvSpPr>
        <p:spPr bwMode="auto">
          <a:xfrm>
            <a:off x="6248400" y="39624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50000"/>
              </a:spcBef>
              <a:buClrTx/>
              <a:buSzTx/>
              <a:buFontTx/>
              <a:buNone/>
            </a:pPr>
            <a:r>
              <a:rPr lang="en-US" altLang="zh-CN" sz="1200">
                <a:solidFill>
                  <a:srgbClr val="EAEAEA"/>
                </a:solidFill>
                <a:latin typeface="Arial Black" panose="020B0A04020102020204" pitchFamily="34" charset="0"/>
                <a:ea typeface="宋体" panose="02010600030101010101" pitchFamily="2" charset="-122"/>
              </a:rPr>
              <a:t>ULTRASONIC WELDING (Assembly)</a:t>
            </a:r>
          </a:p>
        </p:txBody>
      </p:sp>
      <p:pic>
        <p:nvPicPr>
          <p:cNvPr id="21512" name="Picture 11" descr="DSC01331">
            <a:extLst>
              <a:ext uri="{FF2B5EF4-FFF2-40B4-BE49-F238E27FC236}">
                <a16:creationId xmlns:a16="http://schemas.microsoft.com/office/drawing/2014/main" id="{F39C7CEF-1E37-47C7-973F-521E2B2997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3429000"/>
            <a:ext cx="2209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Text Box 12">
            <a:extLst>
              <a:ext uri="{FF2B5EF4-FFF2-40B4-BE49-F238E27FC236}">
                <a16:creationId xmlns:a16="http://schemas.microsoft.com/office/drawing/2014/main" id="{A822608C-1A1C-4487-A314-D95D99B45170}"/>
              </a:ext>
            </a:extLst>
          </p:cNvPr>
          <p:cNvSpPr txBox="1">
            <a:spLocks noChangeArrowheads="1"/>
          </p:cNvSpPr>
          <p:nvPr/>
        </p:nvSpPr>
        <p:spPr bwMode="auto">
          <a:xfrm>
            <a:off x="1600200" y="39624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50000"/>
              </a:spcBef>
              <a:buClrTx/>
              <a:buSzTx/>
              <a:buFontTx/>
              <a:buNone/>
            </a:pPr>
            <a:r>
              <a:rPr lang="en-US" altLang="zh-CN" sz="1200">
                <a:solidFill>
                  <a:srgbClr val="EAEAEA"/>
                </a:solidFill>
                <a:latin typeface="Arial Black" panose="020B0A04020102020204" pitchFamily="34" charset="0"/>
                <a:ea typeface="宋体" panose="02010600030101010101" pitchFamily="2" charset="-122"/>
              </a:rPr>
              <a:t>PACKING (AWAITING OQA BUYOFF)</a:t>
            </a:r>
          </a:p>
        </p:txBody>
      </p:sp>
      <p:graphicFrame>
        <p:nvGraphicFramePr>
          <p:cNvPr id="21514" name="Object 13">
            <a:extLst>
              <a:ext uri="{FF2B5EF4-FFF2-40B4-BE49-F238E27FC236}">
                <a16:creationId xmlns:a16="http://schemas.microsoft.com/office/drawing/2014/main" id="{841A1AEC-25D4-49BF-94BD-2D6933011243}"/>
              </a:ext>
            </a:extLst>
          </p:cNvPr>
          <p:cNvGraphicFramePr>
            <a:graphicFrameLocks noChangeAspect="1"/>
          </p:cNvGraphicFramePr>
          <p:nvPr/>
        </p:nvGraphicFramePr>
        <p:xfrm>
          <a:off x="1447800" y="5105400"/>
          <a:ext cx="1143000" cy="762000"/>
        </p:xfrm>
        <a:graphic>
          <a:graphicData uri="http://schemas.openxmlformats.org/presentationml/2006/ole">
            <mc:AlternateContent xmlns:mc="http://schemas.openxmlformats.org/markup-compatibility/2006">
              <mc:Choice xmlns:v="urn:schemas-microsoft-com:vml" Requires="v">
                <p:oleObj spid="_x0000_s4101" name="Bitmap Image" r:id="rId7" imgW="0" imgH="0" progId="Paint.Picture">
                  <p:embed/>
                </p:oleObj>
              </mc:Choice>
              <mc:Fallback>
                <p:oleObj name="Bitmap Image" r:id="rId7" imgW="0" imgH="0" progId="Paint.Picture">
                  <p:embed/>
                  <p:pic>
                    <p:nvPicPr>
                      <p:cNvPr id="21514" name="Object 13">
                        <a:extLst>
                          <a:ext uri="{FF2B5EF4-FFF2-40B4-BE49-F238E27FC236}">
                            <a16:creationId xmlns:a16="http://schemas.microsoft.com/office/drawing/2014/main" id="{841A1AEC-25D4-49BF-94BD-2D693301124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5105400"/>
                        <a:ext cx="1143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1515" name="Picture 15" descr="DSC01332">
            <a:extLst>
              <a:ext uri="{FF2B5EF4-FFF2-40B4-BE49-F238E27FC236}">
                <a16:creationId xmlns:a16="http://schemas.microsoft.com/office/drawing/2014/main" id="{96FB3D0F-FE69-4B17-9ABA-50A436FF446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0" y="5791200"/>
            <a:ext cx="1371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6" name="Text Box 16">
            <a:extLst>
              <a:ext uri="{FF2B5EF4-FFF2-40B4-BE49-F238E27FC236}">
                <a16:creationId xmlns:a16="http://schemas.microsoft.com/office/drawing/2014/main" id="{0BFE4D9F-265C-4D90-8799-6F894DE88F6A}"/>
              </a:ext>
            </a:extLst>
          </p:cNvPr>
          <p:cNvSpPr txBox="1">
            <a:spLocks noChangeArrowheads="1"/>
          </p:cNvSpPr>
          <p:nvPr/>
        </p:nvSpPr>
        <p:spPr bwMode="auto">
          <a:xfrm>
            <a:off x="2590800" y="5364163"/>
            <a:ext cx="990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50000"/>
              </a:spcBef>
              <a:buClrTx/>
              <a:buSzTx/>
              <a:buFontTx/>
              <a:buNone/>
            </a:pPr>
            <a:r>
              <a:rPr lang="en-US" altLang="zh-CN" sz="1200">
                <a:latin typeface="Arial Black" panose="020B0A04020102020204" pitchFamily="34" charset="0"/>
                <a:ea typeface="宋体" panose="02010600030101010101" pitchFamily="2" charset="-122"/>
              </a:rPr>
              <a:t>OQA</a:t>
            </a:r>
          </a:p>
        </p:txBody>
      </p:sp>
      <p:pic>
        <p:nvPicPr>
          <p:cNvPr id="21517" name="Picture 17" descr="DSC01319">
            <a:extLst>
              <a:ext uri="{FF2B5EF4-FFF2-40B4-BE49-F238E27FC236}">
                <a16:creationId xmlns:a16="http://schemas.microsoft.com/office/drawing/2014/main" id="{FD51F99F-7009-4A5E-BE73-2184F4FF3D5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72200" y="5029200"/>
            <a:ext cx="2209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8" name="Text Box 18">
            <a:extLst>
              <a:ext uri="{FF2B5EF4-FFF2-40B4-BE49-F238E27FC236}">
                <a16:creationId xmlns:a16="http://schemas.microsoft.com/office/drawing/2014/main" id="{9D9E73AB-A09B-4FAA-96DE-E466BB3013AB}"/>
              </a:ext>
            </a:extLst>
          </p:cNvPr>
          <p:cNvSpPr txBox="1">
            <a:spLocks noChangeArrowheads="1"/>
          </p:cNvSpPr>
          <p:nvPr/>
        </p:nvSpPr>
        <p:spPr bwMode="auto">
          <a:xfrm>
            <a:off x="6248400" y="5821363"/>
            <a:ext cx="2209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a:spcBef>
                <a:spcPct val="50000"/>
              </a:spcBef>
              <a:buClrTx/>
              <a:buSzTx/>
              <a:buFontTx/>
              <a:buNone/>
            </a:pPr>
            <a:r>
              <a:rPr lang="en-US" altLang="zh-CN" sz="1200">
                <a:solidFill>
                  <a:srgbClr val="EAEAEA"/>
                </a:solidFill>
                <a:latin typeface="Arial Black" panose="020B0A04020102020204" pitchFamily="34" charset="0"/>
                <a:ea typeface="宋体" panose="02010600030101010101" pitchFamily="2" charset="-122"/>
              </a:rPr>
              <a:t>FGI</a:t>
            </a:r>
          </a:p>
        </p:txBody>
      </p:sp>
      <p:sp>
        <p:nvSpPr>
          <p:cNvPr id="21519" name="Line 19">
            <a:extLst>
              <a:ext uri="{FF2B5EF4-FFF2-40B4-BE49-F238E27FC236}">
                <a16:creationId xmlns:a16="http://schemas.microsoft.com/office/drawing/2014/main" id="{BD40D4D7-9255-41C1-8967-8FD95512F03D}"/>
              </a:ext>
            </a:extLst>
          </p:cNvPr>
          <p:cNvSpPr>
            <a:spLocks noChangeShapeType="1"/>
          </p:cNvSpPr>
          <p:nvPr/>
        </p:nvSpPr>
        <p:spPr bwMode="auto">
          <a:xfrm>
            <a:off x="3962400" y="2514600"/>
            <a:ext cx="1828800" cy="0"/>
          </a:xfrm>
          <a:prstGeom prst="line">
            <a:avLst/>
          </a:prstGeom>
          <a:noFill/>
          <a:ln w="1270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1520" name="Line 20">
            <a:extLst>
              <a:ext uri="{FF2B5EF4-FFF2-40B4-BE49-F238E27FC236}">
                <a16:creationId xmlns:a16="http://schemas.microsoft.com/office/drawing/2014/main" id="{B5DC89B6-5EF0-45DF-AE7C-789202227600}"/>
              </a:ext>
            </a:extLst>
          </p:cNvPr>
          <p:cNvSpPr>
            <a:spLocks noChangeShapeType="1"/>
          </p:cNvSpPr>
          <p:nvPr/>
        </p:nvSpPr>
        <p:spPr bwMode="auto">
          <a:xfrm>
            <a:off x="7239000" y="2895600"/>
            <a:ext cx="0" cy="381000"/>
          </a:xfrm>
          <a:prstGeom prst="line">
            <a:avLst/>
          </a:prstGeom>
          <a:noFill/>
          <a:ln w="1270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1521" name="Line 21">
            <a:extLst>
              <a:ext uri="{FF2B5EF4-FFF2-40B4-BE49-F238E27FC236}">
                <a16:creationId xmlns:a16="http://schemas.microsoft.com/office/drawing/2014/main" id="{64A88F7F-1A9A-4251-8A49-286301D4E22C}"/>
              </a:ext>
            </a:extLst>
          </p:cNvPr>
          <p:cNvSpPr>
            <a:spLocks noChangeShapeType="1"/>
          </p:cNvSpPr>
          <p:nvPr/>
        </p:nvSpPr>
        <p:spPr bwMode="auto">
          <a:xfrm>
            <a:off x="4114800" y="5791200"/>
            <a:ext cx="1828800" cy="0"/>
          </a:xfrm>
          <a:prstGeom prst="line">
            <a:avLst/>
          </a:prstGeom>
          <a:noFill/>
          <a:ln w="1270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1522" name="Line 22">
            <a:extLst>
              <a:ext uri="{FF2B5EF4-FFF2-40B4-BE49-F238E27FC236}">
                <a16:creationId xmlns:a16="http://schemas.microsoft.com/office/drawing/2014/main" id="{B49331C6-07BF-4DED-8808-6FB799874E61}"/>
              </a:ext>
            </a:extLst>
          </p:cNvPr>
          <p:cNvSpPr>
            <a:spLocks noChangeShapeType="1"/>
          </p:cNvSpPr>
          <p:nvPr/>
        </p:nvSpPr>
        <p:spPr bwMode="auto">
          <a:xfrm flipH="1">
            <a:off x="3962400" y="3962400"/>
            <a:ext cx="1905000" cy="0"/>
          </a:xfrm>
          <a:prstGeom prst="line">
            <a:avLst/>
          </a:prstGeom>
          <a:noFill/>
          <a:ln w="1270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1523" name="Line 23">
            <a:extLst>
              <a:ext uri="{FF2B5EF4-FFF2-40B4-BE49-F238E27FC236}">
                <a16:creationId xmlns:a16="http://schemas.microsoft.com/office/drawing/2014/main" id="{04DCD8EE-7520-418A-B430-EAE147219F95}"/>
              </a:ext>
            </a:extLst>
          </p:cNvPr>
          <p:cNvSpPr>
            <a:spLocks noChangeShapeType="1"/>
          </p:cNvSpPr>
          <p:nvPr/>
        </p:nvSpPr>
        <p:spPr bwMode="auto">
          <a:xfrm>
            <a:off x="2590800" y="4572000"/>
            <a:ext cx="0" cy="381000"/>
          </a:xfrm>
          <a:prstGeom prst="line">
            <a:avLst/>
          </a:prstGeom>
          <a:noFill/>
          <a:ln w="1270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1524" name="Text Box 25">
            <a:extLst>
              <a:ext uri="{FF2B5EF4-FFF2-40B4-BE49-F238E27FC236}">
                <a16:creationId xmlns:a16="http://schemas.microsoft.com/office/drawing/2014/main" id="{AB2C4EDA-938C-416D-990C-910B8F7F578D}"/>
              </a:ext>
            </a:extLst>
          </p:cNvPr>
          <p:cNvSpPr txBox="1">
            <a:spLocks noChangeArrowheads="1"/>
          </p:cNvSpPr>
          <p:nvPr/>
        </p:nvSpPr>
        <p:spPr bwMode="auto">
          <a:xfrm>
            <a:off x="1371600" y="1066800"/>
            <a:ext cx="7467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50000"/>
              </a:spcBef>
              <a:buClrTx/>
              <a:buSzTx/>
              <a:buFontTx/>
              <a:buNone/>
            </a:pPr>
            <a:r>
              <a:rPr lang="en-US" altLang="zh-CN" sz="1400" u="sng">
                <a:latin typeface="Arial Black" panose="020B0A04020102020204" pitchFamily="34" charset="0"/>
                <a:ea typeface="宋体" panose="02010600030101010101" pitchFamily="2" charset="-122"/>
              </a:rPr>
              <a:t>MANUFACTURING PROCESS FLOW – INJECTION MOLDED REEL</a:t>
            </a:r>
          </a:p>
        </p:txBody>
      </p:sp>
      <p:sp>
        <p:nvSpPr>
          <p:cNvPr id="21525" name="Text Box 27">
            <a:extLst>
              <a:ext uri="{FF2B5EF4-FFF2-40B4-BE49-F238E27FC236}">
                <a16:creationId xmlns:a16="http://schemas.microsoft.com/office/drawing/2014/main" id="{C0DB5AE8-6C45-4EDE-8BC8-8EF1D0745337}"/>
              </a:ext>
            </a:extLst>
          </p:cNvPr>
          <p:cNvSpPr txBox="1">
            <a:spLocks noChangeArrowheads="1"/>
          </p:cNvSpPr>
          <p:nvPr/>
        </p:nvSpPr>
        <p:spPr bwMode="auto">
          <a:xfrm>
            <a:off x="7772400" y="6477000"/>
            <a:ext cx="1752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50000"/>
              </a:spcBef>
              <a:buClrTx/>
              <a:buSzTx/>
              <a:buFontTx/>
              <a:buNone/>
            </a:pPr>
            <a:r>
              <a:rPr lang="en-US" altLang="zh-CN" sz="1000">
                <a:latin typeface="Arial Black" panose="020B0A04020102020204" pitchFamily="34" charset="0"/>
                <a:ea typeface="宋体" panose="02010600030101010101" pitchFamily="2" charset="-122"/>
              </a:rPr>
              <a:t>TAIPEX (M) SDN BHD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A1CDD2C9-9979-485C-B4F1-04580AE1E907}"/>
              </a:ext>
            </a:extLst>
          </p:cNvPr>
          <p:cNvSpPr txBox="1">
            <a:spLocks noChangeArrowheads="1"/>
          </p:cNvSpPr>
          <p:nvPr/>
        </p:nvSpPr>
        <p:spPr bwMode="auto">
          <a:xfrm>
            <a:off x="825500" y="1371600"/>
            <a:ext cx="7346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50000"/>
              </a:spcBef>
              <a:buClrTx/>
              <a:buSzTx/>
              <a:buFontTx/>
              <a:buNone/>
            </a:pPr>
            <a:endParaRPr lang="zh-CN" altLang="en-US" sz="2400">
              <a:latin typeface="Times New Roman" panose="02020603050405020304" pitchFamily="18" charset="0"/>
              <a:ea typeface="宋体" panose="02010600030101010101" pitchFamily="2" charset="-122"/>
            </a:endParaRPr>
          </a:p>
        </p:txBody>
      </p:sp>
      <p:sp>
        <p:nvSpPr>
          <p:cNvPr id="5123" name="Text Box 3">
            <a:extLst>
              <a:ext uri="{FF2B5EF4-FFF2-40B4-BE49-F238E27FC236}">
                <a16:creationId xmlns:a16="http://schemas.microsoft.com/office/drawing/2014/main" id="{D6A32782-8110-4D67-8203-91F67E67A3B7}"/>
              </a:ext>
            </a:extLst>
          </p:cNvPr>
          <p:cNvSpPr txBox="1">
            <a:spLocks noChangeArrowheads="1"/>
          </p:cNvSpPr>
          <p:nvPr/>
        </p:nvSpPr>
        <p:spPr bwMode="auto">
          <a:xfrm>
            <a:off x="1295401" y="1194748"/>
            <a:ext cx="8305800"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50000"/>
              </a:spcBef>
              <a:buClrTx/>
              <a:buSzTx/>
              <a:buFontTx/>
              <a:buNone/>
            </a:pPr>
            <a:r>
              <a:rPr lang="en-US" altLang="zh-CN" sz="1400" b="1" dirty="0">
                <a:latin typeface="Times New Roman" panose="02020603050405020304" pitchFamily="18" charset="0"/>
                <a:ea typeface="宋体" panose="02010600030101010101" pitchFamily="2" charset="-122"/>
              </a:rPr>
              <a:t>Company Profile</a:t>
            </a:r>
          </a:p>
          <a:p>
            <a:pPr eaLnBrk="1" hangingPunct="1">
              <a:spcBef>
                <a:spcPct val="50000"/>
              </a:spcBef>
              <a:buClrTx/>
              <a:buSzTx/>
              <a:buFontTx/>
              <a:buChar char="•"/>
            </a:pPr>
            <a:r>
              <a:rPr lang="en-US" altLang="zh-CN" sz="1400" dirty="0">
                <a:latin typeface="Times New Roman" panose="02020603050405020304" pitchFamily="18" charset="0"/>
                <a:ea typeface="宋体" panose="02010600030101010101" pitchFamily="2" charset="-122"/>
              </a:rPr>
              <a:t> A Subsidiary company of GYC Industrial Group founded in 1999 wholly owned by Malaysian.</a:t>
            </a:r>
          </a:p>
          <a:p>
            <a:pPr eaLnBrk="1" hangingPunct="1">
              <a:spcBef>
                <a:spcPct val="50000"/>
              </a:spcBef>
              <a:buClrTx/>
              <a:buSzTx/>
              <a:buFontTx/>
              <a:buChar char="•"/>
            </a:pPr>
            <a:r>
              <a:rPr lang="en-US" altLang="zh-CN" sz="1400" dirty="0">
                <a:latin typeface="Times New Roman" panose="02020603050405020304" pitchFamily="18" charset="0"/>
                <a:ea typeface="宋体" panose="02010600030101010101" pitchFamily="2" charset="-122"/>
              </a:rPr>
              <a:t> Headquartered in Penang, Malaysia.</a:t>
            </a:r>
            <a:r>
              <a:rPr lang="en-GB" altLang="zh-CN" sz="1400" dirty="0">
                <a:latin typeface="Times New Roman" panose="02020603050405020304" pitchFamily="18" charset="0"/>
                <a:ea typeface="宋体" panose="02010600030101010101" pitchFamily="2" charset="-122"/>
              </a:rPr>
              <a:t> Sales and HQ in C1-03A-01 </a:t>
            </a:r>
            <a:r>
              <a:rPr lang="en-GB" altLang="zh-CN" sz="1400" dirty="0" err="1">
                <a:latin typeface="Times New Roman" panose="02020603050405020304" pitchFamily="18" charset="0"/>
                <a:ea typeface="宋体" panose="02010600030101010101" pitchFamily="2" charset="-122"/>
              </a:rPr>
              <a:t>Setia</a:t>
            </a:r>
            <a:r>
              <a:rPr lang="en-GB" altLang="zh-CN" sz="1400" dirty="0">
                <a:latin typeface="Times New Roman" panose="02020603050405020304" pitchFamily="18" charset="0"/>
                <a:ea typeface="宋体" panose="02010600030101010101" pitchFamily="2" charset="-122"/>
              </a:rPr>
              <a:t> Triangle </a:t>
            </a:r>
            <a:r>
              <a:rPr lang="en-GB" altLang="zh-CN" sz="1400" dirty="0" err="1">
                <a:latin typeface="Times New Roman" panose="02020603050405020304" pitchFamily="18" charset="0"/>
                <a:ea typeface="宋体" panose="02010600030101010101" pitchFamily="2" charset="-122"/>
              </a:rPr>
              <a:t>CorporateTower</a:t>
            </a:r>
            <a:r>
              <a:rPr lang="en-GB" altLang="zh-CN" sz="1400" dirty="0">
                <a:latin typeface="Times New Roman" panose="02020603050405020304" pitchFamily="18" charset="0"/>
                <a:ea typeface="宋体" panose="02010600030101010101" pitchFamily="2" charset="-122"/>
              </a:rPr>
              <a:t> Suite, </a:t>
            </a:r>
            <a:r>
              <a:rPr lang="en-GB" altLang="zh-CN" sz="1400" dirty="0" err="1">
                <a:latin typeface="Times New Roman" panose="02020603050405020304" pitchFamily="18" charset="0"/>
                <a:ea typeface="宋体" panose="02010600030101010101" pitchFamily="2" charset="-122"/>
              </a:rPr>
              <a:t>Persiaran</a:t>
            </a:r>
            <a:r>
              <a:rPr lang="en-GB" altLang="zh-CN" sz="1400" dirty="0">
                <a:latin typeface="Times New Roman" panose="02020603050405020304" pitchFamily="18" charset="0"/>
                <a:ea typeface="宋体" panose="02010600030101010101" pitchFamily="2" charset="-122"/>
              </a:rPr>
              <a:t> </a:t>
            </a:r>
            <a:r>
              <a:rPr lang="en-GB" altLang="zh-CN" sz="1400" dirty="0" err="1">
                <a:latin typeface="Times New Roman" panose="02020603050405020304" pitchFamily="18" charset="0"/>
                <a:ea typeface="宋体" panose="02010600030101010101" pitchFamily="2" charset="-122"/>
              </a:rPr>
              <a:t>Kelicap</a:t>
            </a:r>
            <a:r>
              <a:rPr lang="en-GB" altLang="zh-CN" sz="1400" dirty="0">
                <a:latin typeface="Times New Roman" panose="02020603050405020304" pitchFamily="18" charset="0"/>
                <a:ea typeface="宋体" panose="02010600030101010101" pitchFamily="2" charset="-122"/>
              </a:rPr>
              <a:t>, Sungai </a:t>
            </a:r>
            <a:r>
              <a:rPr lang="en-GB" altLang="zh-CN" sz="1400" dirty="0" err="1">
                <a:latin typeface="Times New Roman" panose="02020603050405020304" pitchFamily="18" charset="0"/>
                <a:ea typeface="宋体" panose="02010600030101010101" pitchFamily="2" charset="-122"/>
              </a:rPr>
              <a:t>Ara</a:t>
            </a:r>
            <a:r>
              <a:rPr lang="en-GB" altLang="zh-CN" sz="1400" dirty="0">
                <a:latin typeface="Times New Roman" panose="02020603050405020304" pitchFamily="18" charset="0"/>
                <a:ea typeface="宋体" panose="02010600030101010101" pitchFamily="2" charset="-122"/>
              </a:rPr>
              <a:t>, 11900 Bayan </a:t>
            </a:r>
            <a:r>
              <a:rPr lang="en-GB" altLang="zh-CN" sz="1400" dirty="0" err="1">
                <a:latin typeface="Times New Roman" panose="02020603050405020304" pitchFamily="18" charset="0"/>
                <a:ea typeface="宋体" panose="02010600030101010101" pitchFamily="2" charset="-122"/>
              </a:rPr>
              <a:t>Lepas</a:t>
            </a:r>
            <a:r>
              <a:rPr lang="en-GB" altLang="zh-CN" sz="1400" dirty="0">
                <a:latin typeface="Times New Roman" panose="02020603050405020304" pitchFamily="18" charset="0"/>
                <a:ea typeface="宋体" panose="02010600030101010101" pitchFamily="2" charset="-122"/>
              </a:rPr>
              <a:t>, Penang.</a:t>
            </a:r>
            <a:endParaRPr lang="en-US" altLang="zh-CN" sz="1400" dirty="0">
              <a:latin typeface="Times New Roman" panose="02020603050405020304" pitchFamily="18" charset="0"/>
              <a:ea typeface="宋体" panose="02010600030101010101" pitchFamily="2" charset="-122"/>
            </a:endParaRPr>
          </a:p>
          <a:p>
            <a:pPr eaLnBrk="1" hangingPunct="1">
              <a:spcBef>
                <a:spcPct val="50000"/>
              </a:spcBef>
              <a:buClrTx/>
              <a:buSzTx/>
              <a:buFontTx/>
              <a:buChar char="•"/>
            </a:pPr>
            <a:r>
              <a:rPr lang="en-US" altLang="zh-CN" sz="1400" dirty="0">
                <a:latin typeface="Times New Roman" panose="02020603050405020304" pitchFamily="18" charset="0"/>
                <a:ea typeface="宋体" panose="02010600030101010101" pitchFamily="2" charset="-122"/>
              </a:rPr>
              <a:t> Specializing in Design and Packaging Solutions.</a:t>
            </a:r>
          </a:p>
          <a:p>
            <a:pPr eaLnBrk="1" hangingPunct="1">
              <a:spcBef>
                <a:spcPct val="50000"/>
              </a:spcBef>
              <a:buClrTx/>
              <a:buSzTx/>
              <a:buFontTx/>
              <a:buChar char="•"/>
            </a:pPr>
            <a:r>
              <a:rPr lang="en-US" altLang="zh-CN" sz="1400" dirty="0">
                <a:latin typeface="Times New Roman" panose="02020603050405020304" pitchFamily="18" charset="0"/>
                <a:ea typeface="宋体" panose="02010600030101010101" pitchFamily="2" charset="-122"/>
              </a:rPr>
              <a:t> Designing, manufacturing and sourcing of highly engineered products.</a:t>
            </a:r>
          </a:p>
          <a:p>
            <a:pPr eaLnBrk="1" hangingPunct="1">
              <a:spcBef>
                <a:spcPct val="50000"/>
              </a:spcBef>
              <a:buClrTx/>
              <a:buSzTx/>
              <a:buFontTx/>
              <a:buChar char="•"/>
            </a:pPr>
            <a:r>
              <a:rPr lang="en-US" altLang="zh-CN" sz="1400" dirty="0">
                <a:latin typeface="Times New Roman" panose="02020603050405020304" pitchFamily="18" charset="0"/>
                <a:ea typeface="宋体" panose="02010600030101010101" pitchFamily="2" charset="-122"/>
              </a:rPr>
              <a:t> Authorized and Paid up capital : </a:t>
            </a:r>
            <a:r>
              <a:rPr lang="en-US" altLang="zh-CN" sz="1400" dirty="0" smtClean="0">
                <a:latin typeface="Times New Roman" panose="02020603050405020304" pitchFamily="18" charset="0"/>
                <a:ea typeface="宋体" panose="02010600030101010101" pitchFamily="2" charset="-122"/>
              </a:rPr>
              <a:t>RM2</a:t>
            </a:r>
            <a:r>
              <a:rPr lang="en-GB" altLang="zh-CN" sz="1400" dirty="0" smtClean="0">
                <a:latin typeface="Times New Roman" panose="02020603050405020304" pitchFamily="18" charset="0"/>
                <a:ea typeface="宋体" panose="02010600030101010101" pitchFamily="2" charset="-122"/>
              </a:rPr>
              <a:t>,9</a:t>
            </a:r>
            <a:r>
              <a:rPr lang="en-US" altLang="zh-CN" sz="1400" dirty="0" smtClean="0">
                <a:latin typeface="Times New Roman" panose="02020603050405020304" pitchFamily="18" charset="0"/>
                <a:ea typeface="宋体" panose="02010600030101010101" pitchFamily="2" charset="-122"/>
              </a:rPr>
              <a:t>00,000.00</a:t>
            </a:r>
            <a:r>
              <a:rPr lang="en-US" altLang="zh-CN" sz="1400" dirty="0">
                <a:latin typeface="Times New Roman" panose="02020603050405020304" pitchFamily="18" charset="0"/>
                <a:ea typeface="宋体" panose="02010600030101010101" pitchFamily="2" charset="-122"/>
              </a:rPr>
              <a:t>. </a:t>
            </a:r>
          </a:p>
          <a:p>
            <a:pPr eaLnBrk="1" hangingPunct="1">
              <a:spcBef>
                <a:spcPct val="50000"/>
              </a:spcBef>
              <a:buClrTx/>
              <a:buSzTx/>
              <a:buFontTx/>
              <a:buChar char="•"/>
            </a:pPr>
            <a:r>
              <a:rPr lang="en-US" altLang="zh-CN" sz="1400" dirty="0">
                <a:latin typeface="Times New Roman" panose="02020603050405020304" pitchFamily="18" charset="0"/>
                <a:ea typeface="宋体" panose="02010600030101010101" pitchFamily="2" charset="-122"/>
              </a:rPr>
              <a:t> Factory (ISO900</a:t>
            </a:r>
            <a:r>
              <a:rPr lang="en-GB" altLang="zh-CN" sz="1400" dirty="0">
                <a:latin typeface="Times New Roman" panose="02020603050405020304" pitchFamily="18" charset="0"/>
                <a:ea typeface="宋体" panose="02010600030101010101" pitchFamily="2" charset="-122"/>
              </a:rPr>
              <a:t>1 </a:t>
            </a:r>
            <a:r>
              <a:rPr lang="en-US" altLang="zh-CN" sz="1400" dirty="0">
                <a:latin typeface="Times New Roman" panose="02020603050405020304" pitchFamily="18" charset="0"/>
                <a:ea typeface="宋体" panose="02010600030101010101" pitchFamily="2" charset="-122"/>
              </a:rPr>
              <a:t>: 2015 Certified</a:t>
            </a:r>
            <a:r>
              <a:rPr lang="en-GB" altLang="zh-CN" sz="1400" dirty="0">
                <a:latin typeface="Times New Roman" panose="02020603050405020304" pitchFamily="18" charset="0"/>
                <a:ea typeface="宋体" panose="02010600030101010101" pitchFamily="2" charset="-122"/>
              </a:rPr>
              <a:t> and target ISO14001 Certification by </a:t>
            </a:r>
            <a:r>
              <a:rPr lang="en-GB" altLang="zh-CN" sz="1400" dirty="0" smtClean="0">
                <a:latin typeface="Times New Roman" panose="02020603050405020304" pitchFamily="18" charset="0"/>
                <a:ea typeface="宋体" panose="02010600030101010101" pitchFamily="2" charset="-122"/>
              </a:rPr>
              <a:t>Q2 2024).</a:t>
            </a:r>
            <a:endParaRPr lang="en-US" altLang="zh-CN" sz="1400" dirty="0">
              <a:latin typeface="Times New Roman" panose="02020603050405020304" pitchFamily="18" charset="0"/>
              <a:ea typeface="宋体" panose="02010600030101010101" pitchFamily="2" charset="-122"/>
            </a:endParaRPr>
          </a:p>
          <a:p>
            <a:pPr>
              <a:spcBef>
                <a:spcPct val="0"/>
              </a:spcBef>
              <a:buClrTx/>
              <a:buSzTx/>
              <a:buFontTx/>
              <a:buNone/>
            </a:pPr>
            <a:r>
              <a:rPr lang="en-US" altLang="zh-CN" sz="1400" dirty="0">
                <a:latin typeface="Times New Roman" panose="02020603050405020304" pitchFamily="18" charset="0"/>
                <a:ea typeface="宋体" panose="02010600030101010101" pitchFamily="2" charset="-122"/>
              </a:rPr>
              <a:t> -- P1 : Bayan </a:t>
            </a:r>
            <a:r>
              <a:rPr lang="en-US" altLang="zh-CN" sz="1400" dirty="0" err="1">
                <a:latin typeface="Times New Roman" panose="02020603050405020304" pitchFamily="18" charset="0"/>
                <a:ea typeface="宋体" panose="02010600030101010101" pitchFamily="2" charset="-122"/>
              </a:rPr>
              <a:t>Lepas</a:t>
            </a:r>
            <a:r>
              <a:rPr lang="en-US" altLang="zh-CN" sz="1400" dirty="0">
                <a:latin typeface="Times New Roman" panose="02020603050405020304" pitchFamily="18" charset="0"/>
                <a:ea typeface="宋体" panose="02010600030101010101" pitchFamily="2" charset="-122"/>
              </a:rPr>
              <a:t> Industrial Area (Injection Mold).  Built up area of 25,000 </a:t>
            </a:r>
            <a:r>
              <a:rPr lang="en-US" altLang="zh-CN" sz="1400" dirty="0" err="1">
                <a:latin typeface="Times New Roman" panose="02020603050405020304" pitchFamily="18" charset="0"/>
                <a:ea typeface="宋体" panose="02010600030101010101" pitchFamily="2" charset="-122"/>
              </a:rPr>
              <a:t>sq</a:t>
            </a:r>
            <a:r>
              <a:rPr lang="en-US" altLang="zh-CN" sz="1400" dirty="0">
                <a:latin typeface="Times New Roman" panose="02020603050405020304" pitchFamily="18" charset="0"/>
                <a:ea typeface="宋体" panose="02010600030101010101" pitchFamily="2" charset="-122"/>
              </a:rPr>
              <a:t> </a:t>
            </a:r>
            <a:r>
              <a:rPr lang="en-US" altLang="zh-CN" sz="1400" dirty="0" err="1">
                <a:latin typeface="Times New Roman" panose="02020603050405020304" pitchFamily="18" charset="0"/>
                <a:ea typeface="宋体" panose="02010600030101010101" pitchFamily="2" charset="-122"/>
              </a:rPr>
              <a:t>ft</a:t>
            </a:r>
            <a:r>
              <a:rPr lang="en-US" altLang="zh-CN" sz="1400" dirty="0">
                <a:latin typeface="Times New Roman" panose="02020603050405020304" pitchFamily="18" charset="0"/>
                <a:ea typeface="宋体" panose="02010600030101010101" pitchFamily="2" charset="-122"/>
              </a:rPr>
              <a:t> equipped   </a:t>
            </a:r>
          </a:p>
          <a:p>
            <a:pPr>
              <a:spcBef>
                <a:spcPct val="0"/>
              </a:spcBef>
              <a:buClrTx/>
              <a:buSzTx/>
              <a:buFontTx/>
              <a:buNone/>
            </a:pPr>
            <a:r>
              <a:rPr lang="en-US" altLang="zh-CN" sz="1400" dirty="0">
                <a:latin typeface="Times New Roman" panose="02020603050405020304" pitchFamily="18" charset="0"/>
                <a:ea typeface="宋体" panose="02010600030101010101" pitchFamily="2" charset="-122"/>
              </a:rPr>
              <a:t>     with </a:t>
            </a:r>
            <a:r>
              <a:rPr lang="en-US" altLang="zh-CN" sz="1400" dirty="0" smtClean="0">
                <a:latin typeface="Times New Roman" panose="02020603050405020304" pitchFamily="18" charset="0"/>
                <a:ea typeface="宋体" panose="02010600030101010101" pitchFamily="2" charset="-122"/>
              </a:rPr>
              <a:t>23</a:t>
            </a:r>
            <a:r>
              <a:rPr lang="en-US" altLang="zh-CN" sz="1400" dirty="0" smtClean="0">
                <a:latin typeface="Times New Roman" panose="02020603050405020304" pitchFamily="18" charset="0"/>
                <a:ea typeface="宋体" panose="02010600030101010101" pitchFamily="2" charset="-122"/>
              </a:rPr>
              <a:t> </a:t>
            </a:r>
            <a:r>
              <a:rPr lang="en-US" altLang="zh-CN" sz="1400" dirty="0">
                <a:latin typeface="Times New Roman" panose="02020603050405020304" pitchFamily="18" charset="0"/>
                <a:ea typeface="宋体" panose="02010600030101010101" pitchFamily="2" charset="-122"/>
              </a:rPr>
              <a:t>high end injection mold machines with tot</a:t>
            </a:r>
            <a:r>
              <a:rPr lang="en-GB" altLang="zh-CN" sz="1400" dirty="0">
                <a:latin typeface="Times New Roman" panose="02020603050405020304" pitchFamily="18" charset="0"/>
                <a:ea typeface="宋体" panose="02010600030101010101" pitchFamily="2" charset="-122"/>
              </a:rPr>
              <a:t>a</a:t>
            </a:r>
            <a:r>
              <a:rPr lang="en-US" altLang="zh-CN" sz="1400" dirty="0">
                <a:latin typeface="Times New Roman" panose="02020603050405020304" pitchFamily="18" charset="0"/>
                <a:ea typeface="宋体" panose="02010600030101010101" pitchFamily="2" charset="-122"/>
              </a:rPr>
              <a:t>l build capacity of </a:t>
            </a:r>
            <a:r>
              <a:rPr lang="en-US" altLang="zh-CN" sz="1400" dirty="0" smtClean="0">
                <a:latin typeface="Times New Roman" panose="02020603050405020304" pitchFamily="18" charset="0"/>
                <a:ea typeface="宋体" panose="02010600030101010101" pitchFamily="2" charset="-122"/>
              </a:rPr>
              <a:t>23</a:t>
            </a:r>
            <a:r>
              <a:rPr lang="en-US" altLang="zh-CN" sz="1400" dirty="0" smtClean="0">
                <a:latin typeface="Times New Roman" panose="02020603050405020304" pitchFamily="18" charset="0"/>
                <a:ea typeface="宋体" panose="02010600030101010101" pitchFamily="2" charset="-122"/>
              </a:rPr>
              <a:t> </a:t>
            </a:r>
            <a:r>
              <a:rPr lang="en-US" altLang="zh-CN" sz="1400" dirty="0">
                <a:latin typeface="Times New Roman" panose="02020603050405020304" pitchFamily="18" charset="0"/>
                <a:ea typeface="宋体" panose="02010600030101010101" pitchFamily="2" charset="-122"/>
              </a:rPr>
              <a:t>million shots per annum.</a:t>
            </a:r>
          </a:p>
          <a:p>
            <a:pPr>
              <a:spcBef>
                <a:spcPct val="0"/>
              </a:spcBef>
              <a:buClrTx/>
              <a:buSzTx/>
              <a:buFontTx/>
              <a:buNone/>
            </a:pPr>
            <a:r>
              <a:rPr lang="en-US" altLang="zh-CN" sz="1400" dirty="0">
                <a:latin typeface="Times New Roman" panose="02020603050405020304" pitchFamily="18" charset="0"/>
                <a:ea typeface="宋体" panose="02010600030101010101" pitchFamily="2" charset="-122"/>
              </a:rPr>
              <a:t> -- </a:t>
            </a:r>
            <a:r>
              <a:rPr lang="en-US" altLang="zh-CN" sz="1400" dirty="0" smtClean="0">
                <a:latin typeface="Times New Roman" panose="02020603050405020304" pitchFamily="18" charset="0"/>
                <a:ea typeface="宋体" panose="02010600030101010101" pitchFamily="2" charset="-122"/>
              </a:rPr>
              <a:t>P2 </a:t>
            </a:r>
            <a:r>
              <a:rPr lang="en-US" altLang="zh-CN" sz="1400" dirty="0">
                <a:latin typeface="Times New Roman" panose="02020603050405020304" pitchFamily="18" charset="0"/>
                <a:ea typeface="宋体" panose="02010600030101010101" pitchFamily="2" charset="-122"/>
              </a:rPr>
              <a:t>: </a:t>
            </a:r>
            <a:r>
              <a:rPr lang="en-US" altLang="zh-CN" sz="1400" dirty="0" err="1">
                <a:latin typeface="Times New Roman" panose="02020603050405020304" pitchFamily="18" charset="0"/>
                <a:ea typeface="宋体" panose="02010600030101010101" pitchFamily="2" charset="-122"/>
              </a:rPr>
              <a:t>Senawang</a:t>
            </a:r>
            <a:r>
              <a:rPr lang="en-US" altLang="zh-CN" sz="1400" dirty="0">
                <a:latin typeface="Times New Roman" panose="02020603050405020304" pitchFamily="18" charset="0"/>
                <a:ea typeface="宋体" panose="02010600030101010101" pitchFamily="2" charset="-122"/>
              </a:rPr>
              <a:t> Industrial Estate (Warehouse</a:t>
            </a:r>
            <a:r>
              <a:rPr lang="en-GB" altLang="zh-CN" sz="1400" dirty="0">
                <a:latin typeface="Times New Roman" panose="02020603050405020304" pitchFamily="18" charset="0"/>
                <a:ea typeface="宋体" panose="02010600030101010101" pitchFamily="2" charset="-122"/>
              </a:rPr>
              <a:t>, Assembly </a:t>
            </a:r>
            <a:r>
              <a:rPr lang="en-US" altLang="zh-CN" sz="1400" dirty="0">
                <a:latin typeface="Times New Roman" panose="02020603050405020304" pitchFamily="18" charset="0"/>
                <a:ea typeface="宋体" panose="02010600030101010101" pitchFamily="2" charset="-122"/>
              </a:rPr>
              <a:t>&amp; QA Support). Built up area of 8,000 </a:t>
            </a:r>
            <a:r>
              <a:rPr lang="en-US" altLang="zh-CN" sz="1400" dirty="0" err="1">
                <a:latin typeface="Times New Roman" panose="02020603050405020304" pitchFamily="18" charset="0"/>
                <a:ea typeface="宋体" panose="02010600030101010101" pitchFamily="2" charset="-122"/>
              </a:rPr>
              <a:t>sq</a:t>
            </a:r>
            <a:r>
              <a:rPr lang="en-US" altLang="zh-CN" sz="1400" dirty="0">
                <a:latin typeface="Times New Roman" panose="02020603050405020304" pitchFamily="18" charset="0"/>
                <a:ea typeface="宋体" panose="02010600030101010101" pitchFamily="2" charset="-122"/>
              </a:rPr>
              <a:t> ft.</a:t>
            </a:r>
          </a:p>
          <a:p>
            <a:pPr>
              <a:spcBef>
                <a:spcPct val="0"/>
              </a:spcBef>
              <a:buClrTx/>
              <a:buSzTx/>
              <a:buFontTx/>
              <a:buNone/>
            </a:pPr>
            <a:endParaRPr lang="en-US" altLang="zh-CN" sz="1400" dirty="0" smtClean="0">
              <a:latin typeface="Times New Roman" panose="02020603050405020304" pitchFamily="18" charset="0"/>
              <a:ea typeface="宋体" panose="02010600030101010101" pitchFamily="2" charset="-122"/>
            </a:endParaRPr>
          </a:p>
          <a:p>
            <a:pPr>
              <a:spcBef>
                <a:spcPct val="0"/>
              </a:spcBef>
              <a:buClrTx/>
              <a:buSzTx/>
              <a:buFontTx/>
              <a:buNone/>
            </a:pPr>
            <a:r>
              <a:rPr lang="en-US" altLang="zh-CN" sz="1400" dirty="0" smtClean="0">
                <a:latin typeface="Times New Roman" panose="02020603050405020304" pitchFamily="18" charset="0"/>
                <a:ea typeface="宋体" panose="02010600030101010101" pitchFamily="2" charset="-122"/>
              </a:rPr>
              <a:t>Products </a:t>
            </a:r>
            <a:r>
              <a:rPr lang="en-US" altLang="zh-CN" sz="1400" dirty="0">
                <a:latin typeface="Times New Roman" panose="02020603050405020304" pitchFamily="18" charset="0"/>
                <a:ea typeface="宋体" panose="02010600030101010101" pitchFamily="2" charset="-122"/>
              </a:rPr>
              <a:t>are all in compliance to ROHS requirements for Lead, Cadmium, Mercury, Chromium VI, PBB , PBDE &amp; Halogen.  SGS lab certified.</a:t>
            </a:r>
          </a:p>
        </p:txBody>
      </p:sp>
      <p:sp>
        <p:nvSpPr>
          <p:cNvPr id="5124" name="Text Box 8">
            <a:extLst>
              <a:ext uri="{FF2B5EF4-FFF2-40B4-BE49-F238E27FC236}">
                <a16:creationId xmlns:a16="http://schemas.microsoft.com/office/drawing/2014/main" id="{47D59198-F68E-44FB-9F99-81AE209A753A}"/>
              </a:ext>
            </a:extLst>
          </p:cNvPr>
          <p:cNvSpPr txBox="1">
            <a:spLocks noChangeArrowheads="1"/>
          </p:cNvSpPr>
          <p:nvPr/>
        </p:nvSpPr>
        <p:spPr bwMode="auto">
          <a:xfrm>
            <a:off x="990600" y="228600"/>
            <a:ext cx="1828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50000"/>
              </a:spcBef>
              <a:buClrTx/>
              <a:buSzTx/>
              <a:buFontTx/>
              <a:buNone/>
            </a:pPr>
            <a:r>
              <a:rPr lang="en-US" altLang="zh-CN" sz="1000">
                <a:latin typeface="Arial Black" panose="020B0A04020102020204" pitchFamily="34" charset="0"/>
                <a:ea typeface="宋体" panose="02010600030101010101" pitchFamily="2" charset="-122"/>
              </a:rPr>
              <a:t>TAIPEX (M) SDN BHD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a:extLst>
              <a:ext uri="{FF2B5EF4-FFF2-40B4-BE49-F238E27FC236}">
                <a16:creationId xmlns:a16="http://schemas.microsoft.com/office/drawing/2014/main" id="{324FF075-EF7D-4B3B-A7F1-83FC11912E2A}"/>
              </a:ext>
            </a:extLst>
          </p:cNvPr>
          <p:cNvSpPr txBox="1">
            <a:spLocks noChangeArrowheads="1"/>
          </p:cNvSpPr>
          <p:nvPr/>
        </p:nvSpPr>
        <p:spPr bwMode="auto">
          <a:xfrm>
            <a:off x="1600200" y="762000"/>
            <a:ext cx="7848600" cy="516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eaLnBrk="1" hangingPunct="1">
              <a:spcBef>
                <a:spcPct val="30000"/>
              </a:spcBef>
              <a:buClrTx/>
              <a:buSzTx/>
              <a:buFontTx/>
              <a:buNone/>
            </a:pPr>
            <a:r>
              <a:rPr lang="en-US" altLang="zh-CN" sz="4400" b="1">
                <a:latin typeface="Times New Roman" panose="02020603050405020304" pitchFamily="18" charset="0"/>
                <a:ea typeface="宋体" panose="02010600030101010101" pitchFamily="2" charset="-122"/>
              </a:rPr>
              <a:t>Key Customers</a:t>
            </a:r>
          </a:p>
          <a:p>
            <a:pPr eaLnBrk="1" hangingPunct="1">
              <a:lnSpc>
                <a:spcPct val="140000"/>
              </a:lnSpc>
              <a:spcBef>
                <a:spcPct val="30000"/>
              </a:spcBef>
              <a:buClrTx/>
              <a:buSzTx/>
              <a:buFontTx/>
              <a:buNone/>
            </a:pPr>
            <a:endParaRPr lang="en-US" altLang="zh-CN" sz="2400" b="1">
              <a:latin typeface="Times New Roman" panose="02020603050405020304" pitchFamily="18" charset="0"/>
              <a:ea typeface="宋体" panose="02010600030101010101" pitchFamily="2" charset="-122"/>
            </a:endParaRPr>
          </a:p>
          <a:p>
            <a:pPr eaLnBrk="1" hangingPunct="1">
              <a:lnSpc>
                <a:spcPct val="140000"/>
              </a:lnSpc>
              <a:spcBef>
                <a:spcPct val="30000"/>
              </a:spcBef>
              <a:buClrTx/>
              <a:buSzTx/>
              <a:buFontTx/>
              <a:buNone/>
            </a:pPr>
            <a:r>
              <a:rPr lang="en-US" altLang="zh-CN" sz="2400" b="1">
                <a:latin typeface="Times New Roman" panose="02020603050405020304" pitchFamily="18" charset="0"/>
                <a:ea typeface="宋体" panose="02010600030101010101" pitchFamily="2" charset="-122"/>
              </a:rPr>
              <a:t>Broadcom Inc		        Avago Technologies</a:t>
            </a:r>
          </a:p>
          <a:p>
            <a:pPr eaLnBrk="1" hangingPunct="1">
              <a:lnSpc>
                <a:spcPct val="140000"/>
              </a:lnSpc>
              <a:spcBef>
                <a:spcPct val="30000"/>
              </a:spcBef>
              <a:buClrTx/>
              <a:buSzTx/>
              <a:buFontTx/>
              <a:buNone/>
            </a:pPr>
            <a:r>
              <a:rPr lang="en-US" altLang="zh-CN" sz="2400" b="1">
                <a:latin typeface="Times New Roman" panose="02020603050405020304" pitchFamily="18" charset="0"/>
                <a:ea typeface="宋体" panose="02010600030101010101" pitchFamily="2" charset="-122"/>
              </a:rPr>
              <a:t>Inari Amertron Inc                       Arrow Components</a:t>
            </a:r>
          </a:p>
          <a:p>
            <a:pPr eaLnBrk="1" hangingPunct="1">
              <a:lnSpc>
                <a:spcPct val="140000"/>
              </a:lnSpc>
              <a:spcBef>
                <a:spcPct val="30000"/>
              </a:spcBef>
              <a:buClrTx/>
              <a:buSzTx/>
              <a:buFontTx/>
              <a:buNone/>
            </a:pPr>
            <a:r>
              <a:rPr lang="en-US" altLang="zh-CN" sz="2400" b="1">
                <a:latin typeface="Times New Roman" panose="02020603050405020304" pitchFamily="18" charset="0"/>
                <a:ea typeface="宋体" panose="02010600030101010101" pitchFamily="2" charset="-122"/>
              </a:rPr>
              <a:t>Integrated Device Technology     TPC (M) Sdn Bhd</a:t>
            </a:r>
          </a:p>
          <a:p>
            <a:pPr eaLnBrk="1" hangingPunct="1">
              <a:lnSpc>
                <a:spcPct val="140000"/>
              </a:lnSpc>
              <a:spcBef>
                <a:spcPct val="30000"/>
              </a:spcBef>
              <a:buClrTx/>
              <a:buSzTx/>
              <a:buFontTx/>
              <a:buNone/>
            </a:pPr>
            <a:r>
              <a:rPr lang="en-US" altLang="zh-CN" sz="2400" b="1">
                <a:latin typeface="Times New Roman" panose="02020603050405020304" pitchFamily="18" charset="0"/>
                <a:ea typeface="宋体" panose="02010600030101010101" pitchFamily="2" charset="-122"/>
              </a:rPr>
              <a:t>ASE                                                Philips Lumileds</a:t>
            </a:r>
          </a:p>
          <a:p>
            <a:pPr eaLnBrk="1" hangingPunct="1">
              <a:lnSpc>
                <a:spcPct val="140000"/>
              </a:lnSpc>
              <a:spcBef>
                <a:spcPct val="30000"/>
              </a:spcBef>
              <a:buClrTx/>
              <a:buSzTx/>
              <a:buFontTx/>
              <a:buNone/>
            </a:pPr>
            <a:r>
              <a:rPr lang="en-US" altLang="zh-CN" sz="2400" b="1">
                <a:latin typeface="Times New Roman" panose="02020603050405020304" pitchFamily="18" charset="0"/>
                <a:ea typeface="宋体" panose="02010600030101010101" pitchFamily="2" charset="-122"/>
              </a:rPr>
              <a:t>Sanyo Semiconductor                   ON Semiconductor</a:t>
            </a:r>
          </a:p>
          <a:p>
            <a:pPr eaLnBrk="1" hangingPunct="1">
              <a:lnSpc>
                <a:spcPct val="140000"/>
              </a:lnSpc>
              <a:spcBef>
                <a:spcPct val="30000"/>
              </a:spcBef>
              <a:buClrTx/>
              <a:buSzTx/>
              <a:buFontTx/>
              <a:buNone/>
            </a:pPr>
            <a:r>
              <a:rPr lang="en-US" altLang="zh-CN" sz="2400" b="1">
                <a:latin typeface="Times New Roman" panose="02020603050405020304" pitchFamily="18" charset="0"/>
                <a:ea typeface="宋体" panose="02010600030101010101" pitchFamily="2" charset="-122"/>
              </a:rPr>
              <a:t>Nissei Technologies		        Carsem Semiconductor</a:t>
            </a:r>
          </a:p>
        </p:txBody>
      </p:sp>
      <p:sp>
        <p:nvSpPr>
          <p:cNvPr id="24579" name="Rectangle 3">
            <a:extLst>
              <a:ext uri="{FF2B5EF4-FFF2-40B4-BE49-F238E27FC236}">
                <a16:creationId xmlns:a16="http://schemas.microsoft.com/office/drawing/2014/main" id="{59686E17-2DA7-4D0B-A1D8-9C0FD8FB1D78}"/>
              </a:ext>
            </a:extLst>
          </p:cNvPr>
          <p:cNvSpPr>
            <a:spLocks noChangeArrowheads="1"/>
          </p:cNvSpPr>
          <p:nvPr/>
        </p:nvSpPr>
        <p:spPr bwMode="auto">
          <a:xfrm>
            <a:off x="1524000" y="838200"/>
            <a:ext cx="7924800" cy="685800"/>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endParaRPr lang="en-US" altLang="en-US" sz="1800"/>
          </a:p>
        </p:txBody>
      </p:sp>
      <p:sp>
        <p:nvSpPr>
          <p:cNvPr id="24580" name="Text Box 5">
            <a:extLst>
              <a:ext uri="{FF2B5EF4-FFF2-40B4-BE49-F238E27FC236}">
                <a16:creationId xmlns:a16="http://schemas.microsoft.com/office/drawing/2014/main" id="{81789E7D-C641-4A65-A782-5125D9F30156}"/>
              </a:ext>
            </a:extLst>
          </p:cNvPr>
          <p:cNvSpPr txBox="1">
            <a:spLocks noChangeArrowheads="1"/>
          </p:cNvSpPr>
          <p:nvPr/>
        </p:nvSpPr>
        <p:spPr bwMode="auto">
          <a:xfrm>
            <a:off x="7772400" y="6477000"/>
            <a:ext cx="1752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50000"/>
              </a:spcBef>
              <a:buClrTx/>
              <a:buSzTx/>
              <a:buFontTx/>
              <a:buNone/>
            </a:pPr>
            <a:r>
              <a:rPr lang="en-US" altLang="zh-CN" sz="1000">
                <a:latin typeface="Arial Black" panose="020B0A04020102020204" pitchFamily="34" charset="0"/>
                <a:ea typeface="宋体" panose="02010600030101010101" pitchFamily="2" charset="-122"/>
              </a:rPr>
              <a:t>TAIPEX (M) SDN BHD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a:extLst>
              <a:ext uri="{FF2B5EF4-FFF2-40B4-BE49-F238E27FC236}">
                <a16:creationId xmlns:a16="http://schemas.microsoft.com/office/drawing/2014/main" id="{5A8A87DB-5A6B-4D5C-B8F5-FF1A68E490F9}"/>
              </a:ext>
            </a:extLst>
          </p:cNvPr>
          <p:cNvSpPr txBox="1">
            <a:spLocks noChangeArrowheads="1"/>
          </p:cNvSpPr>
          <p:nvPr/>
        </p:nvSpPr>
        <p:spPr bwMode="auto">
          <a:xfrm>
            <a:off x="1143000" y="762000"/>
            <a:ext cx="8458200" cy="428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eaLnBrk="1" hangingPunct="1">
              <a:spcBef>
                <a:spcPct val="50000"/>
              </a:spcBef>
              <a:buClrTx/>
              <a:buSzTx/>
              <a:buFontTx/>
              <a:buNone/>
            </a:pPr>
            <a:r>
              <a:rPr lang="en-US" altLang="zh-CN" sz="4400" b="1">
                <a:latin typeface="Times New Roman" panose="02020603050405020304" pitchFamily="18" charset="0"/>
                <a:ea typeface="宋体" panose="02010600030101010101" pitchFamily="2" charset="-122"/>
              </a:rPr>
              <a:t>Future Plan</a:t>
            </a:r>
          </a:p>
          <a:p>
            <a:pPr algn="ctr" eaLnBrk="1" hangingPunct="1">
              <a:spcBef>
                <a:spcPct val="50000"/>
              </a:spcBef>
              <a:buClrTx/>
              <a:buSzTx/>
              <a:buFontTx/>
              <a:buNone/>
            </a:pPr>
            <a:endParaRPr lang="en-US" altLang="zh-CN" sz="1800" b="1">
              <a:latin typeface="Times New Roman" panose="02020603050405020304" pitchFamily="18" charset="0"/>
              <a:ea typeface="宋体" panose="02010600030101010101" pitchFamily="2" charset="-122"/>
            </a:endParaRPr>
          </a:p>
          <a:p>
            <a:pPr eaLnBrk="1" hangingPunct="1">
              <a:lnSpc>
                <a:spcPct val="90000"/>
              </a:lnSpc>
              <a:spcBef>
                <a:spcPct val="50000"/>
              </a:spcBef>
              <a:buClrTx/>
              <a:buSzTx/>
              <a:buFontTx/>
              <a:buChar char="•"/>
            </a:pPr>
            <a:r>
              <a:rPr lang="en-US" altLang="zh-CN" sz="2400" b="1">
                <a:latin typeface="Times New Roman" panose="02020603050405020304" pitchFamily="18" charset="0"/>
                <a:ea typeface="宋体" panose="02010600030101010101" pitchFamily="2" charset="-122"/>
              </a:rPr>
              <a:t>   Set-up JV (Joint Venture) Manufacturing Plants / </a:t>
            </a:r>
          </a:p>
          <a:p>
            <a:pPr eaLnBrk="1" hangingPunct="1">
              <a:lnSpc>
                <a:spcPct val="90000"/>
              </a:lnSpc>
              <a:spcBef>
                <a:spcPct val="50000"/>
              </a:spcBef>
              <a:buClrTx/>
              <a:buSzTx/>
              <a:buFontTx/>
              <a:buNone/>
            </a:pPr>
            <a:r>
              <a:rPr lang="en-US" altLang="zh-CN" sz="2400" b="1">
                <a:latin typeface="Times New Roman" panose="02020603050405020304" pitchFamily="18" charset="0"/>
                <a:ea typeface="宋体" panose="02010600030101010101" pitchFamily="2" charset="-122"/>
              </a:rPr>
              <a:t>    Warehouse in South Malaysia, Philippines and China.</a:t>
            </a:r>
          </a:p>
          <a:p>
            <a:pPr eaLnBrk="1" hangingPunct="1">
              <a:lnSpc>
                <a:spcPct val="90000"/>
              </a:lnSpc>
              <a:spcBef>
                <a:spcPct val="50000"/>
              </a:spcBef>
              <a:buClrTx/>
              <a:buSzTx/>
              <a:buFontTx/>
              <a:buChar char="•"/>
            </a:pPr>
            <a:r>
              <a:rPr lang="en-US" altLang="zh-CN" sz="2400" b="1">
                <a:latin typeface="Times New Roman" panose="02020603050405020304" pitchFamily="18" charset="0"/>
                <a:ea typeface="宋体" panose="02010600030101010101" pitchFamily="2" charset="-122"/>
              </a:rPr>
              <a:t>  Attain </a:t>
            </a:r>
            <a:r>
              <a:rPr lang="en-US" altLang="zh-CN" sz="2400" b="1" u="sng">
                <a:latin typeface="Times New Roman" panose="02020603050405020304" pitchFamily="18" charset="0"/>
                <a:ea typeface="宋体" panose="02010600030101010101" pitchFamily="2" charset="-122"/>
              </a:rPr>
              <a:t>Economies of Scale</a:t>
            </a:r>
            <a:r>
              <a:rPr lang="en-US" altLang="zh-CN" sz="2400" b="1">
                <a:latin typeface="Times New Roman" panose="02020603050405020304" pitchFamily="18" charset="0"/>
                <a:ea typeface="宋体" panose="02010600030101010101" pitchFamily="2" charset="-122"/>
              </a:rPr>
              <a:t> to leverage and bring down </a:t>
            </a:r>
          </a:p>
          <a:p>
            <a:pPr eaLnBrk="1" hangingPunct="1">
              <a:lnSpc>
                <a:spcPct val="90000"/>
              </a:lnSpc>
              <a:spcBef>
                <a:spcPct val="50000"/>
              </a:spcBef>
              <a:buClrTx/>
              <a:buSzTx/>
              <a:buFontTx/>
              <a:buNone/>
            </a:pPr>
            <a:r>
              <a:rPr lang="en-US" altLang="zh-CN" sz="2400" b="1">
                <a:latin typeface="Times New Roman" panose="02020603050405020304" pitchFamily="18" charset="0"/>
                <a:ea typeface="宋体" panose="02010600030101010101" pitchFamily="2" charset="-122"/>
              </a:rPr>
              <a:t>    production cost.</a:t>
            </a:r>
          </a:p>
          <a:p>
            <a:pPr eaLnBrk="1" hangingPunct="1">
              <a:lnSpc>
                <a:spcPct val="90000"/>
              </a:lnSpc>
              <a:spcBef>
                <a:spcPct val="50000"/>
              </a:spcBef>
              <a:buClrTx/>
              <a:buSzTx/>
              <a:buFontTx/>
              <a:buChar char="•"/>
            </a:pPr>
            <a:r>
              <a:rPr lang="en-US" altLang="zh-CN" sz="2400" b="1">
                <a:latin typeface="Times New Roman" panose="02020603050405020304" pitchFamily="18" charset="0"/>
                <a:ea typeface="宋体" panose="02010600030101010101" pitchFamily="2" charset="-122"/>
              </a:rPr>
              <a:t>  To become a ONE STOP SHOP for customers’ Packaging </a:t>
            </a:r>
          </a:p>
          <a:p>
            <a:pPr eaLnBrk="1" hangingPunct="1">
              <a:lnSpc>
                <a:spcPct val="90000"/>
              </a:lnSpc>
              <a:spcBef>
                <a:spcPct val="50000"/>
              </a:spcBef>
              <a:buClrTx/>
              <a:buSzTx/>
              <a:buFontTx/>
              <a:buNone/>
            </a:pPr>
            <a:r>
              <a:rPr lang="en-US" altLang="zh-CN" sz="2400" b="1">
                <a:latin typeface="Times New Roman" panose="02020603050405020304" pitchFamily="18" charset="0"/>
                <a:ea typeface="宋体" panose="02010600030101010101" pitchFamily="2" charset="-122"/>
              </a:rPr>
              <a:t>    Solution.</a:t>
            </a:r>
            <a:endParaRPr lang="zh-CN" altLang="en-US" sz="2400">
              <a:latin typeface="Times New Roman" panose="02020603050405020304" pitchFamily="18" charset="0"/>
              <a:ea typeface="宋体" panose="02010600030101010101" pitchFamily="2" charset="-122"/>
            </a:endParaRPr>
          </a:p>
        </p:txBody>
      </p:sp>
      <p:sp>
        <p:nvSpPr>
          <p:cNvPr id="25603" name="Rectangle 3">
            <a:extLst>
              <a:ext uri="{FF2B5EF4-FFF2-40B4-BE49-F238E27FC236}">
                <a16:creationId xmlns:a16="http://schemas.microsoft.com/office/drawing/2014/main" id="{21232DBE-058F-47F9-92CD-DD723207C845}"/>
              </a:ext>
            </a:extLst>
          </p:cNvPr>
          <p:cNvSpPr>
            <a:spLocks noChangeArrowheads="1"/>
          </p:cNvSpPr>
          <p:nvPr/>
        </p:nvSpPr>
        <p:spPr bwMode="auto">
          <a:xfrm>
            <a:off x="1228725" y="838200"/>
            <a:ext cx="8220075" cy="685800"/>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endParaRPr lang="en-US" altLang="en-US" sz="1800"/>
          </a:p>
        </p:txBody>
      </p:sp>
      <p:sp>
        <p:nvSpPr>
          <p:cNvPr id="25604" name="Text Box 5">
            <a:extLst>
              <a:ext uri="{FF2B5EF4-FFF2-40B4-BE49-F238E27FC236}">
                <a16:creationId xmlns:a16="http://schemas.microsoft.com/office/drawing/2014/main" id="{79AEE175-9FDC-49E5-9EAD-95A252EE3F8D}"/>
              </a:ext>
            </a:extLst>
          </p:cNvPr>
          <p:cNvSpPr txBox="1">
            <a:spLocks noChangeArrowheads="1"/>
          </p:cNvSpPr>
          <p:nvPr/>
        </p:nvSpPr>
        <p:spPr bwMode="auto">
          <a:xfrm>
            <a:off x="7772400" y="6477000"/>
            <a:ext cx="1752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50000"/>
              </a:spcBef>
              <a:buClrTx/>
              <a:buSzTx/>
              <a:buFontTx/>
              <a:buNone/>
            </a:pPr>
            <a:r>
              <a:rPr lang="en-US" altLang="zh-CN" sz="1000">
                <a:latin typeface="Arial Black" panose="020B0A04020102020204" pitchFamily="34" charset="0"/>
                <a:ea typeface="宋体" panose="02010600030101010101" pitchFamily="2" charset="-122"/>
              </a:rPr>
              <a:t>TAIPEX (M) SDN BHD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0B1C6E3E-138C-427A-8EAC-649945E7B7C5}"/>
              </a:ext>
            </a:extLst>
          </p:cNvPr>
          <p:cNvSpPr txBox="1">
            <a:spLocks noChangeArrowheads="1"/>
          </p:cNvSpPr>
          <p:nvPr/>
        </p:nvSpPr>
        <p:spPr bwMode="auto">
          <a:xfrm>
            <a:off x="2154238" y="762000"/>
            <a:ext cx="7675562" cy="556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50000"/>
              </a:spcBef>
              <a:buClrTx/>
              <a:buSzTx/>
              <a:buFontTx/>
              <a:buNone/>
            </a:pPr>
            <a:r>
              <a:rPr lang="zh-CN" altLang="en-US" sz="4400" b="1">
                <a:latin typeface="Times New Roman" panose="02020603050405020304" pitchFamily="18" charset="0"/>
                <a:ea typeface="宋体" panose="02010600030101010101" pitchFamily="2" charset="-122"/>
              </a:rPr>
              <a:t>        </a:t>
            </a:r>
            <a:r>
              <a:rPr lang="en-US" altLang="zh-CN" sz="4400" b="1">
                <a:latin typeface="Times New Roman" panose="02020603050405020304" pitchFamily="18" charset="0"/>
                <a:ea typeface="宋体" panose="02010600030101010101" pitchFamily="2" charset="-122"/>
              </a:rPr>
              <a:t>Business Enquiry</a:t>
            </a:r>
          </a:p>
          <a:p>
            <a:pPr eaLnBrk="1" hangingPunct="1">
              <a:lnSpc>
                <a:spcPct val="140000"/>
              </a:lnSpc>
              <a:spcBef>
                <a:spcPct val="50000"/>
              </a:spcBef>
              <a:buClrTx/>
              <a:buSzTx/>
              <a:buFontTx/>
              <a:buNone/>
            </a:pPr>
            <a:r>
              <a:rPr lang="en-US" altLang="zh-CN" sz="1800" b="1">
                <a:latin typeface="Times New Roman" panose="02020603050405020304" pitchFamily="18" charset="0"/>
                <a:ea typeface="宋体" panose="02010600030101010101" pitchFamily="2" charset="-122"/>
              </a:rPr>
              <a:t>For further enquiries, kindly contact the following :</a:t>
            </a:r>
          </a:p>
          <a:p>
            <a:pPr eaLnBrk="1" hangingPunct="1">
              <a:lnSpc>
                <a:spcPct val="140000"/>
              </a:lnSpc>
              <a:spcBef>
                <a:spcPct val="50000"/>
              </a:spcBef>
              <a:buClrTx/>
              <a:buSzTx/>
              <a:buFontTx/>
              <a:buNone/>
            </a:pPr>
            <a:r>
              <a:rPr lang="en-US" altLang="zh-CN" sz="1800" b="1">
                <a:latin typeface="Times New Roman" panose="02020603050405020304" pitchFamily="18" charset="0"/>
                <a:ea typeface="宋体" panose="02010600030101010101" pitchFamily="2" charset="-122"/>
              </a:rPr>
              <a:t>TaiPex (M) Sdn Bhd</a:t>
            </a:r>
          </a:p>
          <a:p>
            <a:pPr eaLnBrk="1" hangingPunct="1">
              <a:lnSpc>
                <a:spcPct val="140000"/>
              </a:lnSpc>
              <a:spcBef>
                <a:spcPct val="50000"/>
              </a:spcBef>
              <a:buClrTx/>
              <a:buSzTx/>
              <a:buFontTx/>
              <a:buNone/>
            </a:pPr>
            <a:r>
              <a:rPr lang="en-US" altLang="zh-CN" sz="1600" b="1">
                <a:latin typeface="Times New Roman" panose="02020603050405020304" pitchFamily="18" charset="0"/>
                <a:ea typeface="宋体" panose="02010600030101010101" pitchFamily="2" charset="-122"/>
              </a:rPr>
              <a:t>Plot 71, Lintang Kampung Jawa, </a:t>
            </a:r>
          </a:p>
          <a:p>
            <a:pPr eaLnBrk="1" hangingPunct="1">
              <a:lnSpc>
                <a:spcPct val="140000"/>
              </a:lnSpc>
              <a:spcBef>
                <a:spcPct val="50000"/>
              </a:spcBef>
              <a:buClrTx/>
              <a:buSzTx/>
              <a:buFontTx/>
              <a:buNone/>
            </a:pPr>
            <a:r>
              <a:rPr lang="en-US" altLang="zh-CN" sz="1600" b="1">
                <a:latin typeface="Times New Roman" panose="02020603050405020304" pitchFamily="18" charset="0"/>
                <a:ea typeface="宋体" panose="02010600030101010101" pitchFamily="2" charset="-122"/>
              </a:rPr>
              <a:t>Bayan Lepas Industrial Estate, </a:t>
            </a:r>
          </a:p>
          <a:p>
            <a:pPr eaLnBrk="1" hangingPunct="1">
              <a:lnSpc>
                <a:spcPct val="140000"/>
              </a:lnSpc>
              <a:spcBef>
                <a:spcPct val="50000"/>
              </a:spcBef>
              <a:buClrTx/>
              <a:buSzTx/>
              <a:buFontTx/>
              <a:buNone/>
            </a:pPr>
            <a:r>
              <a:rPr lang="en-US" altLang="zh-CN" sz="1600" b="1">
                <a:latin typeface="Times New Roman" panose="02020603050405020304" pitchFamily="18" charset="0"/>
                <a:ea typeface="宋体" panose="02010600030101010101" pitchFamily="2" charset="-122"/>
              </a:rPr>
              <a:t>11900 Penang, Malaysia</a:t>
            </a:r>
          </a:p>
          <a:p>
            <a:pPr eaLnBrk="1" hangingPunct="1">
              <a:lnSpc>
                <a:spcPct val="140000"/>
              </a:lnSpc>
              <a:spcBef>
                <a:spcPct val="50000"/>
              </a:spcBef>
              <a:buClrTx/>
              <a:buSzTx/>
              <a:buFontTx/>
              <a:buNone/>
            </a:pPr>
            <a:r>
              <a:rPr lang="en-US" altLang="zh-CN" sz="1600" b="1">
                <a:latin typeface="Times New Roman" panose="02020603050405020304" pitchFamily="18" charset="0"/>
                <a:ea typeface="宋体" panose="02010600030101010101" pitchFamily="2" charset="-122"/>
              </a:rPr>
              <a:t>Contact person : Benson Goh</a:t>
            </a:r>
          </a:p>
          <a:p>
            <a:pPr eaLnBrk="1" hangingPunct="1">
              <a:lnSpc>
                <a:spcPct val="140000"/>
              </a:lnSpc>
              <a:spcBef>
                <a:spcPct val="50000"/>
              </a:spcBef>
              <a:buClrTx/>
              <a:buSzTx/>
              <a:buFontTx/>
              <a:buNone/>
            </a:pPr>
            <a:r>
              <a:rPr lang="en-US" altLang="zh-CN" sz="1600" b="1">
                <a:latin typeface="Times New Roman" panose="02020603050405020304" pitchFamily="18" charset="0"/>
                <a:ea typeface="宋体" panose="02010600030101010101" pitchFamily="2" charset="-122"/>
              </a:rPr>
              <a:t>Tel  : 6-04-6302916 / 17   Fax : 6-04-6302918</a:t>
            </a:r>
          </a:p>
          <a:p>
            <a:pPr eaLnBrk="1" hangingPunct="1">
              <a:lnSpc>
                <a:spcPct val="140000"/>
              </a:lnSpc>
              <a:spcBef>
                <a:spcPct val="50000"/>
              </a:spcBef>
              <a:buClrTx/>
              <a:buSzTx/>
              <a:buFontTx/>
              <a:buNone/>
            </a:pPr>
            <a:r>
              <a:rPr lang="en-US" altLang="zh-CN" sz="1600" b="1">
                <a:latin typeface="Times New Roman" panose="02020603050405020304" pitchFamily="18" charset="0"/>
                <a:ea typeface="宋体" panose="02010600030101010101" pitchFamily="2" charset="-122"/>
              </a:rPr>
              <a:t>Mobile : 6-016-443 3916</a:t>
            </a:r>
          </a:p>
          <a:p>
            <a:pPr eaLnBrk="1" hangingPunct="1">
              <a:lnSpc>
                <a:spcPct val="140000"/>
              </a:lnSpc>
              <a:spcBef>
                <a:spcPct val="50000"/>
              </a:spcBef>
              <a:buClrTx/>
              <a:buSzTx/>
              <a:buFontTx/>
              <a:buNone/>
            </a:pPr>
            <a:r>
              <a:rPr lang="en-US" altLang="zh-CN" sz="1600" b="1">
                <a:latin typeface="Times New Roman" panose="02020603050405020304" pitchFamily="18" charset="0"/>
                <a:ea typeface="宋体" panose="02010600030101010101" pitchFamily="2" charset="-122"/>
              </a:rPr>
              <a:t>Email : </a:t>
            </a:r>
            <a:r>
              <a:rPr lang="en-US" altLang="zh-CN" sz="1600" b="1">
                <a:latin typeface="Times New Roman" panose="02020603050405020304" pitchFamily="18" charset="0"/>
                <a:ea typeface="宋体" panose="02010600030101010101" pitchFamily="2" charset="-122"/>
                <a:hlinkClick r:id="rId2"/>
              </a:rPr>
              <a:t>benson@taipex.com.my</a:t>
            </a:r>
            <a:endParaRPr lang="en-US" altLang="zh-CN" sz="1600" b="1">
              <a:latin typeface="Times New Roman" panose="02020603050405020304" pitchFamily="18" charset="0"/>
              <a:ea typeface="宋体" panose="02010600030101010101" pitchFamily="2" charset="-122"/>
            </a:endParaRPr>
          </a:p>
          <a:p>
            <a:pPr eaLnBrk="1" hangingPunct="1">
              <a:lnSpc>
                <a:spcPct val="140000"/>
              </a:lnSpc>
              <a:spcBef>
                <a:spcPct val="50000"/>
              </a:spcBef>
              <a:buClrTx/>
              <a:buSzTx/>
              <a:buFontTx/>
              <a:buNone/>
            </a:pPr>
            <a:r>
              <a:rPr lang="en-US" altLang="zh-CN" sz="1600" b="1">
                <a:latin typeface="Times New Roman" panose="02020603050405020304" pitchFamily="18" charset="0"/>
                <a:ea typeface="宋体" panose="02010600030101010101" pitchFamily="2" charset="-122"/>
              </a:rPr>
              <a:t>Website : www.taipex.com.my</a:t>
            </a:r>
            <a:endParaRPr lang="en-US" altLang="zh-CN" sz="1600">
              <a:latin typeface="Times New Roman" panose="02020603050405020304" pitchFamily="18" charset="0"/>
              <a:ea typeface="宋体" panose="02010600030101010101" pitchFamily="2" charset="-122"/>
            </a:endParaRPr>
          </a:p>
        </p:txBody>
      </p:sp>
      <p:sp>
        <p:nvSpPr>
          <p:cNvPr id="26627" name="Rectangle 3">
            <a:extLst>
              <a:ext uri="{FF2B5EF4-FFF2-40B4-BE49-F238E27FC236}">
                <a16:creationId xmlns:a16="http://schemas.microsoft.com/office/drawing/2014/main" id="{4A989DFB-B3DD-4270-B7D8-DD846597C5CF}"/>
              </a:ext>
            </a:extLst>
          </p:cNvPr>
          <p:cNvSpPr>
            <a:spLocks noChangeArrowheads="1"/>
          </p:cNvSpPr>
          <p:nvPr/>
        </p:nvSpPr>
        <p:spPr bwMode="auto">
          <a:xfrm>
            <a:off x="1524000" y="838200"/>
            <a:ext cx="7924800" cy="685800"/>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endParaRPr lang="en-US" altLang="en-US" sz="1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90800" y="838200"/>
            <a:ext cx="5715000" cy="57912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a:extLst>
              <a:ext uri="{FF2B5EF4-FFF2-40B4-BE49-F238E27FC236}">
                <a16:creationId xmlns:a16="http://schemas.microsoft.com/office/drawing/2014/main" id="{4460E282-EBE6-47CD-A860-917BDADC2052}"/>
              </a:ext>
            </a:extLst>
          </p:cNvPr>
          <p:cNvSpPr txBox="1">
            <a:spLocks noChangeArrowheads="1"/>
          </p:cNvSpPr>
          <p:nvPr/>
        </p:nvSpPr>
        <p:spPr bwMode="auto">
          <a:xfrm>
            <a:off x="1238250" y="3200400"/>
            <a:ext cx="76755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eaLnBrk="1" hangingPunct="1">
              <a:spcBef>
                <a:spcPct val="50000"/>
              </a:spcBef>
              <a:buClrTx/>
              <a:buSzTx/>
              <a:buFontTx/>
              <a:buNone/>
            </a:pPr>
            <a:r>
              <a:rPr lang="en-US" altLang="zh-CN" sz="4400" b="1">
                <a:latin typeface="Times New Roman" panose="02020603050405020304" pitchFamily="18" charset="0"/>
                <a:ea typeface="宋体" panose="02010600030101010101" pitchFamily="2" charset="-122"/>
              </a:rPr>
              <a:t>Thank You.</a:t>
            </a:r>
            <a:endParaRPr lang="en-US" altLang="zh-CN" sz="1600">
              <a:latin typeface="Times New Roman" panose="02020603050405020304" pitchFamily="18" charset="0"/>
              <a:ea typeface="宋体" panose="02010600030101010101" pitchFamily="2" charset="-122"/>
            </a:endParaRPr>
          </a:p>
        </p:txBody>
      </p:sp>
      <p:sp>
        <p:nvSpPr>
          <p:cNvPr id="28675" name="Text Box 5">
            <a:extLst>
              <a:ext uri="{FF2B5EF4-FFF2-40B4-BE49-F238E27FC236}">
                <a16:creationId xmlns:a16="http://schemas.microsoft.com/office/drawing/2014/main" id="{3EEE0A6E-AEEB-4D78-B447-76BF9E782CC0}"/>
              </a:ext>
            </a:extLst>
          </p:cNvPr>
          <p:cNvSpPr txBox="1">
            <a:spLocks noChangeArrowheads="1"/>
          </p:cNvSpPr>
          <p:nvPr/>
        </p:nvSpPr>
        <p:spPr bwMode="auto">
          <a:xfrm>
            <a:off x="7772400" y="6477000"/>
            <a:ext cx="1752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50000"/>
              </a:spcBef>
              <a:buClrTx/>
              <a:buSzTx/>
              <a:buFontTx/>
              <a:buNone/>
            </a:pPr>
            <a:r>
              <a:rPr lang="en-US" altLang="zh-CN" sz="1000">
                <a:latin typeface="Arial Black" panose="020B0A04020102020204" pitchFamily="34" charset="0"/>
                <a:ea typeface="宋体" panose="02010600030101010101" pitchFamily="2" charset="-122"/>
              </a:rPr>
              <a:t>TAIPEX (M) SDN BHD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a:extLst>
              <a:ext uri="{FF2B5EF4-FFF2-40B4-BE49-F238E27FC236}">
                <a16:creationId xmlns:a16="http://schemas.microsoft.com/office/drawing/2014/main" id="{16B395A3-043A-4C22-A6C8-7BFDD405D0BE}"/>
              </a:ext>
            </a:extLst>
          </p:cNvPr>
          <p:cNvSpPr txBox="1">
            <a:spLocks noChangeArrowheads="1"/>
          </p:cNvSpPr>
          <p:nvPr/>
        </p:nvSpPr>
        <p:spPr bwMode="auto">
          <a:xfrm>
            <a:off x="825500" y="1371600"/>
            <a:ext cx="7346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50000"/>
              </a:spcBef>
              <a:buClrTx/>
              <a:buSzTx/>
              <a:buFontTx/>
              <a:buNone/>
            </a:pPr>
            <a:endParaRPr lang="zh-CN" altLang="en-US" sz="2400">
              <a:latin typeface="Times New Roman" panose="02020603050405020304" pitchFamily="18" charset="0"/>
              <a:ea typeface="宋体" panose="02010600030101010101" pitchFamily="2" charset="-122"/>
            </a:endParaRPr>
          </a:p>
        </p:txBody>
      </p:sp>
      <p:sp>
        <p:nvSpPr>
          <p:cNvPr id="6147" name="Text Box 8">
            <a:extLst>
              <a:ext uri="{FF2B5EF4-FFF2-40B4-BE49-F238E27FC236}">
                <a16:creationId xmlns:a16="http://schemas.microsoft.com/office/drawing/2014/main" id="{599B4FF6-08C9-4D8C-95CD-2EBEBDD8480F}"/>
              </a:ext>
            </a:extLst>
          </p:cNvPr>
          <p:cNvSpPr txBox="1">
            <a:spLocks noChangeArrowheads="1"/>
          </p:cNvSpPr>
          <p:nvPr/>
        </p:nvSpPr>
        <p:spPr bwMode="auto">
          <a:xfrm>
            <a:off x="990600" y="228600"/>
            <a:ext cx="1828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50000"/>
              </a:spcBef>
              <a:buClrTx/>
              <a:buSzTx/>
              <a:buFontTx/>
              <a:buNone/>
            </a:pPr>
            <a:r>
              <a:rPr lang="en-US" altLang="zh-CN" sz="1000">
                <a:latin typeface="Arial Black" panose="020B0A04020102020204" pitchFamily="34" charset="0"/>
                <a:ea typeface="宋体" panose="02010600030101010101" pitchFamily="2" charset="-122"/>
              </a:rPr>
              <a:t>TAIPEX (M) SDN BHD</a:t>
            </a:r>
          </a:p>
        </p:txBody>
      </p:sp>
      <p:pic>
        <p:nvPicPr>
          <p:cNvPr id="6149" name="Picture 1">
            <a:extLst>
              <a:ext uri="{FF2B5EF4-FFF2-40B4-BE49-F238E27FC236}">
                <a16:creationId xmlns:a16="http://schemas.microsoft.com/office/drawing/2014/main" id="{F1448246-03F6-49BA-A991-1C712D366B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95425" y="1600200"/>
            <a:ext cx="315277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743DEA0F-41F7-4FE8-9D68-28EDD5056CC4}"/>
              </a:ext>
            </a:extLst>
          </p:cNvPr>
          <p:cNvSpPr txBox="1">
            <a:spLocks noChangeArrowheads="1"/>
          </p:cNvSpPr>
          <p:nvPr/>
        </p:nvSpPr>
        <p:spPr bwMode="auto">
          <a:xfrm>
            <a:off x="1041400" y="906462"/>
            <a:ext cx="8255000" cy="572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lnSpc>
                <a:spcPct val="90000"/>
              </a:lnSpc>
              <a:spcBef>
                <a:spcPct val="50000"/>
              </a:spcBef>
              <a:buClrTx/>
              <a:buSzTx/>
              <a:buFontTx/>
              <a:buNone/>
            </a:pPr>
            <a:r>
              <a:rPr lang="en-US" altLang="zh-CN" sz="2400" b="1">
                <a:latin typeface="Times New Roman" panose="02020603050405020304" pitchFamily="18" charset="0"/>
                <a:ea typeface="宋体" panose="02010600030101010101" pitchFamily="2" charset="-122"/>
              </a:rPr>
              <a:t>Corporate Operating Principles</a:t>
            </a:r>
          </a:p>
          <a:p>
            <a:pPr eaLnBrk="1" hangingPunct="1">
              <a:lnSpc>
                <a:spcPct val="90000"/>
              </a:lnSpc>
              <a:spcBef>
                <a:spcPct val="50000"/>
              </a:spcBef>
              <a:buClrTx/>
              <a:buSzTx/>
              <a:buFontTx/>
              <a:buNone/>
            </a:pPr>
            <a:endParaRPr lang="en-US" altLang="zh-CN" sz="1600" b="1">
              <a:latin typeface="Times New Roman" panose="02020603050405020304" pitchFamily="18" charset="0"/>
              <a:ea typeface="宋体" panose="02010600030101010101" pitchFamily="2" charset="-122"/>
            </a:endParaRPr>
          </a:p>
          <a:p>
            <a:pPr eaLnBrk="1" hangingPunct="1">
              <a:lnSpc>
                <a:spcPct val="70000"/>
              </a:lnSpc>
              <a:spcBef>
                <a:spcPct val="35000"/>
              </a:spcBef>
              <a:buClrTx/>
              <a:buSzTx/>
              <a:buFontTx/>
              <a:buNone/>
            </a:pPr>
            <a:r>
              <a:rPr lang="en-US" altLang="zh-CN" sz="1600" b="1" u="sng">
                <a:latin typeface="Times New Roman" panose="02020603050405020304" pitchFamily="18" charset="0"/>
                <a:ea typeface="宋体" panose="02010600030101010101" pitchFamily="2" charset="-122"/>
              </a:rPr>
              <a:t>Management</a:t>
            </a:r>
          </a:p>
          <a:p>
            <a:pPr eaLnBrk="1" hangingPunct="1">
              <a:lnSpc>
                <a:spcPct val="90000"/>
              </a:lnSpc>
              <a:spcBef>
                <a:spcPct val="50000"/>
              </a:spcBef>
              <a:buClrTx/>
              <a:buSzTx/>
              <a:buFontTx/>
              <a:buNone/>
            </a:pPr>
            <a:r>
              <a:rPr lang="en-US" altLang="zh-CN" sz="1600">
                <a:latin typeface="Times New Roman" panose="02020603050405020304" pitchFamily="18" charset="0"/>
                <a:ea typeface="宋体" panose="02010600030101010101" pitchFamily="2" charset="-122"/>
              </a:rPr>
              <a:t>Flat &amp; Lean Organization</a:t>
            </a:r>
          </a:p>
          <a:p>
            <a:pPr eaLnBrk="1" hangingPunct="1">
              <a:lnSpc>
                <a:spcPct val="90000"/>
              </a:lnSpc>
              <a:spcBef>
                <a:spcPct val="50000"/>
              </a:spcBef>
              <a:buClrTx/>
              <a:buSzTx/>
              <a:buFontTx/>
              <a:buNone/>
            </a:pPr>
            <a:r>
              <a:rPr lang="en-US" altLang="zh-CN" sz="1600">
                <a:latin typeface="Times New Roman" panose="02020603050405020304" pitchFamily="18" charset="0"/>
                <a:ea typeface="宋体" panose="02010600030101010101" pitchFamily="2" charset="-122"/>
              </a:rPr>
              <a:t>Close rapport with workers</a:t>
            </a:r>
          </a:p>
          <a:p>
            <a:pPr eaLnBrk="1" hangingPunct="1">
              <a:lnSpc>
                <a:spcPct val="90000"/>
              </a:lnSpc>
              <a:spcBef>
                <a:spcPct val="50000"/>
              </a:spcBef>
              <a:buClrTx/>
              <a:buSzTx/>
              <a:buFontTx/>
              <a:buNone/>
            </a:pPr>
            <a:r>
              <a:rPr lang="en-US" altLang="zh-CN" sz="1600">
                <a:latin typeface="Times New Roman" panose="02020603050405020304" pitchFamily="18" charset="0"/>
                <a:ea typeface="宋体" panose="02010600030101010101" pitchFamily="2" charset="-122"/>
              </a:rPr>
              <a:t>High emphasis on employee welfare</a:t>
            </a:r>
          </a:p>
          <a:p>
            <a:pPr eaLnBrk="1" hangingPunct="1">
              <a:lnSpc>
                <a:spcPct val="90000"/>
              </a:lnSpc>
              <a:spcBef>
                <a:spcPct val="50000"/>
              </a:spcBef>
              <a:buClrTx/>
              <a:buSzTx/>
              <a:buFontTx/>
              <a:buNone/>
            </a:pPr>
            <a:r>
              <a:rPr lang="en-US" altLang="zh-CN" sz="1600">
                <a:latin typeface="Times New Roman" panose="02020603050405020304" pitchFamily="18" charset="0"/>
                <a:ea typeface="宋体" panose="02010600030101010101" pitchFamily="2" charset="-122"/>
              </a:rPr>
              <a:t>Humility &amp; Low Profile</a:t>
            </a:r>
          </a:p>
          <a:p>
            <a:pPr eaLnBrk="1" hangingPunct="1">
              <a:lnSpc>
                <a:spcPct val="70000"/>
              </a:lnSpc>
              <a:spcBef>
                <a:spcPct val="50000"/>
              </a:spcBef>
              <a:buClrTx/>
              <a:buSzTx/>
              <a:buFontTx/>
              <a:buNone/>
            </a:pPr>
            <a:endParaRPr lang="en-US" altLang="zh-CN" sz="1600">
              <a:latin typeface="Times New Roman" panose="02020603050405020304" pitchFamily="18" charset="0"/>
              <a:ea typeface="宋体" panose="02010600030101010101" pitchFamily="2" charset="-122"/>
            </a:endParaRPr>
          </a:p>
          <a:p>
            <a:pPr eaLnBrk="1" hangingPunct="1">
              <a:lnSpc>
                <a:spcPct val="70000"/>
              </a:lnSpc>
              <a:spcBef>
                <a:spcPct val="50000"/>
              </a:spcBef>
              <a:buClrTx/>
              <a:buSzTx/>
              <a:buFontTx/>
              <a:buNone/>
            </a:pPr>
            <a:r>
              <a:rPr lang="en-US" altLang="zh-CN" sz="1600" b="1" u="sng">
                <a:latin typeface="Times New Roman" panose="02020603050405020304" pitchFamily="18" charset="0"/>
                <a:ea typeface="宋体" panose="02010600030101010101" pitchFamily="2" charset="-122"/>
              </a:rPr>
              <a:t>Operation</a:t>
            </a:r>
          </a:p>
          <a:p>
            <a:pPr eaLnBrk="1" hangingPunct="1">
              <a:lnSpc>
                <a:spcPct val="90000"/>
              </a:lnSpc>
              <a:spcBef>
                <a:spcPct val="50000"/>
              </a:spcBef>
              <a:buClrTx/>
              <a:buSzTx/>
              <a:buFontTx/>
              <a:buNone/>
            </a:pPr>
            <a:r>
              <a:rPr lang="en-US" altLang="zh-CN" sz="1600">
                <a:latin typeface="Times New Roman" panose="02020603050405020304" pitchFamily="18" charset="0"/>
                <a:ea typeface="宋体" panose="02010600030101010101" pitchFamily="2" charset="-122"/>
              </a:rPr>
              <a:t>Plastic base</a:t>
            </a:r>
          </a:p>
          <a:p>
            <a:pPr eaLnBrk="1" hangingPunct="1">
              <a:lnSpc>
                <a:spcPct val="90000"/>
              </a:lnSpc>
              <a:spcBef>
                <a:spcPct val="50000"/>
              </a:spcBef>
              <a:buClrTx/>
              <a:buSzTx/>
              <a:buFontTx/>
              <a:buNone/>
            </a:pPr>
            <a:r>
              <a:rPr lang="en-US" altLang="zh-CN" sz="1600">
                <a:latin typeface="Times New Roman" panose="02020603050405020304" pitchFamily="18" charset="0"/>
                <a:ea typeface="宋体" panose="02010600030101010101" pitchFamily="2" charset="-122"/>
              </a:rPr>
              <a:t>Manufacturing : Injection molding,  Thermoforming &amp; Extrusion</a:t>
            </a:r>
          </a:p>
          <a:p>
            <a:pPr eaLnBrk="1" hangingPunct="1">
              <a:lnSpc>
                <a:spcPct val="90000"/>
              </a:lnSpc>
              <a:spcBef>
                <a:spcPct val="50000"/>
              </a:spcBef>
              <a:buClrTx/>
              <a:buSzTx/>
              <a:buFontTx/>
              <a:buNone/>
            </a:pPr>
            <a:r>
              <a:rPr lang="en-US" altLang="zh-CN" sz="1600">
                <a:latin typeface="Times New Roman" panose="02020603050405020304" pitchFamily="18" charset="0"/>
                <a:ea typeface="宋体" panose="02010600030101010101" pitchFamily="2" charset="-122"/>
              </a:rPr>
              <a:t>Environmental friendly</a:t>
            </a:r>
          </a:p>
          <a:p>
            <a:pPr eaLnBrk="1" hangingPunct="1">
              <a:lnSpc>
                <a:spcPct val="90000"/>
              </a:lnSpc>
              <a:spcBef>
                <a:spcPct val="50000"/>
              </a:spcBef>
              <a:buClrTx/>
              <a:buSzTx/>
              <a:buFontTx/>
              <a:buNone/>
            </a:pPr>
            <a:endParaRPr lang="en-US" altLang="zh-CN" sz="1600" b="1" u="sng">
              <a:latin typeface="Times New Roman" panose="02020603050405020304" pitchFamily="18" charset="0"/>
              <a:ea typeface="宋体" panose="02010600030101010101" pitchFamily="2" charset="-122"/>
            </a:endParaRPr>
          </a:p>
          <a:p>
            <a:pPr eaLnBrk="1" hangingPunct="1">
              <a:lnSpc>
                <a:spcPct val="90000"/>
              </a:lnSpc>
              <a:spcBef>
                <a:spcPct val="50000"/>
              </a:spcBef>
              <a:buClrTx/>
              <a:buSzTx/>
              <a:buFontTx/>
              <a:buNone/>
            </a:pPr>
            <a:r>
              <a:rPr lang="en-US" altLang="zh-CN" sz="1600" b="1" u="sng">
                <a:latin typeface="Times New Roman" panose="02020603050405020304" pitchFamily="18" charset="0"/>
                <a:ea typeface="宋体" panose="02010600030101010101" pitchFamily="2" charset="-122"/>
              </a:rPr>
              <a:t>Sales &amp; Logistic System</a:t>
            </a:r>
          </a:p>
          <a:p>
            <a:pPr eaLnBrk="1" hangingPunct="1">
              <a:lnSpc>
                <a:spcPct val="90000"/>
              </a:lnSpc>
              <a:spcBef>
                <a:spcPct val="50000"/>
              </a:spcBef>
              <a:buClrTx/>
              <a:buSzTx/>
              <a:buFontTx/>
              <a:buNone/>
            </a:pPr>
            <a:r>
              <a:rPr lang="en-US" altLang="zh-CN" sz="1600">
                <a:latin typeface="Times New Roman" panose="02020603050405020304" pitchFamily="18" charset="0"/>
                <a:ea typeface="宋体" panose="02010600030101010101" pitchFamily="2" charset="-122"/>
              </a:rPr>
              <a:t>Focus on SEA region with local warehousing option available</a:t>
            </a:r>
          </a:p>
          <a:p>
            <a:pPr eaLnBrk="1" hangingPunct="1">
              <a:lnSpc>
                <a:spcPct val="90000"/>
              </a:lnSpc>
              <a:spcBef>
                <a:spcPct val="50000"/>
              </a:spcBef>
              <a:buClrTx/>
              <a:buSzTx/>
              <a:buFontTx/>
              <a:buNone/>
            </a:pPr>
            <a:r>
              <a:rPr lang="en-US" altLang="zh-CN" sz="1600">
                <a:latin typeface="Times New Roman" panose="02020603050405020304" pitchFamily="18" charset="0"/>
                <a:ea typeface="宋体" panose="02010600030101010101" pitchFamily="2" charset="-122"/>
              </a:rPr>
              <a:t>Focused marketing force with strong expertise in the related field</a:t>
            </a:r>
          </a:p>
          <a:p>
            <a:pPr eaLnBrk="1" hangingPunct="1">
              <a:lnSpc>
                <a:spcPct val="90000"/>
              </a:lnSpc>
              <a:spcBef>
                <a:spcPct val="50000"/>
              </a:spcBef>
              <a:buClrTx/>
              <a:buSzTx/>
              <a:buFontTx/>
              <a:buNone/>
            </a:pPr>
            <a:r>
              <a:rPr lang="en-US" altLang="zh-CN" sz="1600">
                <a:latin typeface="Times New Roman" panose="02020603050405020304" pitchFamily="18" charset="0"/>
                <a:ea typeface="宋体" panose="02010600030101010101" pitchFamily="2" charset="-122"/>
              </a:rPr>
              <a:t>Quick and fast response</a:t>
            </a:r>
          </a:p>
        </p:txBody>
      </p:sp>
      <p:sp>
        <p:nvSpPr>
          <p:cNvPr id="7171" name="Text Box 6">
            <a:extLst>
              <a:ext uri="{FF2B5EF4-FFF2-40B4-BE49-F238E27FC236}">
                <a16:creationId xmlns:a16="http://schemas.microsoft.com/office/drawing/2014/main" id="{4896E126-EC5B-4237-AD8F-79790F2F99B0}"/>
              </a:ext>
            </a:extLst>
          </p:cNvPr>
          <p:cNvSpPr txBox="1">
            <a:spLocks noChangeArrowheads="1"/>
          </p:cNvSpPr>
          <p:nvPr/>
        </p:nvSpPr>
        <p:spPr bwMode="auto">
          <a:xfrm>
            <a:off x="7620000" y="228600"/>
            <a:ext cx="1752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50000"/>
              </a:spcBef>
              <a:buClrTx/>
              <a:buSzTx/>
              <a:buFontTx/>
              <a:buNone/>
            </a:pPr>
            <a:r>
              <a:rPr lang="en-US" altLang="zh-CN" sz="1000">
                <a:latin typeface="Arial Black" panose="020B0A04020102020204" pitchFamily="34" charset="0"/>
                <a:ea typeface="宋体" panose="02010600030101010101" pitchFamily="2" charset="-122"/>
              </a:rPr>
              <a:t>TAIPEX (M) SDN BHD</a:t>
            </a:r>
          </a:p>
        </p:txBody>
      </p:sp>
      <p:pic>
        <p:nvPicPr>
          <p:cNvPr id="4" name="Picture 4">
            <a:extLst>
              <a:ext uri="{FF2B5EF4-FFF2-40B4-BE49-F238E27FC236}">
                <a16:creationId xmlns:a16="http://schemas.microsoft.com/office/drawing/2014/main" id="{15E4E249-5552-D147-8659-68CA4D34B2B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20000" y="1735666"/>
            <a:ext cx="1058662" cy="1826931"/>
          </a:xfrm>
          <a:prstGeom prst="rect">
            <a:avLst/>
          </a:prstGeom>
        </p:spPr>
      </p:pic>
      <p:pic>
        <p:nvPicPr>
          <p:cNvPr id="6" name="Picture 6">
            <a:extLst>
              <a:ext uri="{FF2B5EF4-FFF2-40B4-BE49-F238E27FC236}">
                <a16:creationId xmlns:a16="http://schemas.microsoft.com/office/drawing/2014/main" id="{F4BEBAB4-3F8D-EA46-B683-F2951117F66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204856" y="1654460"/>
            <a:ext cx="1306287" cy="208654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029AF1D7-E341-4C2B-B174-BC170FD9B179}"/>
              </a:ext>
            </a:extLst>
          </p:cNvPr>
          <p:cNvSpPr txBox="1">
            <a:spLocks noChangeArrowheads="1"/>
          </p:cNvSpPr>
          <p:nvPr/>
        </p:nvSpPr>
        <p:spPr bwMode="auto">
          <a:xfrm>
            <a:off x="1752600" y="838200"/>
            <a:ext cx="7512050"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50000"/>
              </a:spcBef>
              <a:buClrTx/>
              <a:buSzTx/>
              <a:buFontTx/>
              <a:buNone/>
            </a:pPr>
            <a:r>
              <a:rPr lang="zh-CN" altLang="en-US" sz="3600" b="1">
                <a:latin typeface="Times New Roman" panose="02020603050405020304" pitchFamily="18" charset="0"/>
                <a:ea typeface="宋体" panose="02010600030101010101" pitchFamily="2" charset="-122"/>
              </a:rPr>
              <a:t>              </a:t>
            </a:r>
            <a:r>
              <a:rPr lang="en-US" altLang="zh-CN" sz="3600" b="1">
                <a:latin typeface="Times New Roman" panose="02020603050405020304" pitchFamily="18" charset="0"/>
                <a:ea typeface="宋体" panose="02010600030101010101" pitchFamily="2" charset="-122"/>
              </a:rPr>
              <a:t>Quality Policy</a:t>
            </a:r>
          </a:p>
          <a:p>
            <a:pPr eaLnBrk="1" hangingPunct="1">
              <a:spcBef>
                <a:spcPct val="50000"/>
              </a:spcBef>
              <a:buClrTx/>
              <a:buSzTx/>
              <a:buFontTx/>
              <a:buNone/>
            </a:pPr>
            <a:endParaRPr lang="en-US" altLang="zh-CN" sz="2000" b="1">
              <a:latin typeface="Times New Roman" panose="02020603050405020304" pitchFamily="18" charset="0"/>
              <a:ea typeface="宋体" panose="02010600030101010101" pitchFamily="2" charset="-122"/>
            </a:endParaRPr>
          </a:p>
          <a:p>
            <a:pPr eaLnBrk="1" hangingPunct="1">
              <a:spcBef>
                <a:spcPct val="50000"/>
              </a:spcBef>
              <a:buClrTx/>
              <a:buSzTx/>
              <a:buFontTx/>
              <a:buNone/>
            </a:pPr>
            <a:r>
              <a:rPr lang="en-US" altLang="zh-CN" sz="2000" b="1">
                <a:latin typeface="Times New Roman" panose="02020603050405020304" pitchFamily="18" charset="0"/>
                <a:ea typeface="宋体" panose="02010600030101010101" pitchFamily="2" charset="-122"/>
              </a:rPr>
              <a:t>TaiPex (M) Sdn Bhd</a:t>
            </a:r>
            <a:r>
              <a:rPr lang="en-US" altLang="zh-CN" sz="2000">
                <a:latin typeface="Times New Roman" panose="02020603050405020304" pitchFamily="18" charset="0"/>
                <a:ea typeface="宋体" panose="02010600030101010101" pitchFamily="2" charset="-122"/>
              </a:rPr>
              <a:t> believes in </a:t>
            </a:r>
            <a:r>
              <a:rPr lang="en-US" altLang="zh-CN" sz="2000" b="1">
                <a:latin typeface="Times New Roman" panose="02020603050405020304" pitchFamily="18" charset="0"/>
                <a:ea typeface="宋体" panose="02010600030101010101" pitchFamily="2" charset="-122"/>
              </a:rPr>
              <a:t>building trust </a:t>
            </a:r>
            <a:r>
              <a:rPr lang="en-US" altLang="zh-CN" sz="2000">
                <a:latin typeface="Times New Roman" panose="02020603050405020304" pitchFamily="18" charset="0"/>
                <a:ea typeface="宋体" panose="02010600030101010101" pitchFamily="2" charset="-122"/>
              </a:rPr>
              <a:t>with our customers</a:t>
            </a:r>
            <a:r>
              <a:rPr lang="en-US" altLang="zh-CN" sz="2000" b="1">
                <a:latin typeface="Times New Roman" panose="02020603050405020304" pitchFamily="18" charset="0"/>
                <a:ea typeface="宋体" panose="02010600030101010101" pitchFamily="2" charset="-122"/>
              </a:rPr>
              <a:t> through quality</a:t>
            </a:r>
            <a:r>
              <a:rPr lang="en-US" altLang="zh-CN" sz="2000">
                <a:latin typeface="Times New Roman" panose="02020603050405020304" pitchFamily="18" charset="0"/>
                <a:ea typeface="宋体" panose="02010600030101010101" pitchFamily="2" charset="-122"/>
              </a:rPr>
              <a:t> (continuous quality &amp; productivity improvement (CQPI)) in all aspect of our operations and services in order to provide optimized &amp; </a:t>
            </a:r>
            <a:r>
              <a:rPr lang="en-US" altLang="zh-CN" sz="2000" b="1">
                <a:latin typeface="Times New Roman" panose="02020603050405020304" pitchFamily="18" charset="0"/>
                <a:ea typeface="宋体" panose="02010600030101010101" pitchFamily="2" charset="-122"/>
              </a:rPr>
              <a:t>value added products and services</a:t>
            </a:r>
            <a:r>
              <a:rPr lang="en-US" altLang="zh-CN" sz="2000">
                <a:latin typeface="Times New Roman" panose="02020603050405020304" pitchFamily="18" charset="0"/>
                <a:ea typeface="宋体" panose="02010600030101010101" pitchFamily="2" charset="-122"/>
              </a:rPr>
              <a:t> to our valued customers.</a:t>
            </a:r>
          </a:p>
          <a:p>
            <a:pPr eaLnBrk="1" hangingPunct="1">
              <a:spcBef>
                <a:spcPct val="50000"/>
              </a:spcBef>
              <a:buClrTx/>
              <a:buSzTx/>
              <a:buFontTx/>
              <a:buNone/>
            </a:pPr>
            <a:r>
              <a:rPr lang="en-US" altLang="zh-CN" sz="2000">
                <a:latin typeface="Times New Roman" panose="02020603050405020304" pitchFamily="18" charset="0"/>
                <a:ea typeface="宋体" panose="02010600030101010101" pitchFamily="2" charset="-122"/>
              </a:rPr>
              <a:t>We commit to our customer’s expectation(s) and will go the extra mile to meet &amp; exceed those expectation(s) to the best of our ability.</a:t>
            </a:r>
          </a:p>
          <a:p>
            <a:pPr algn="ctr" eaLnBrk="1" hangingPunct="1">
              <a:spcBef>
                <a:spcPct val="50000"/>
              </a:spcBef>
              <a:buClrTx/>
              <a:buSzTx/>
              <a:buFontTx/>
              <a:buNone/>
            </a:pPr>
            <a:r>
              <a:rPr lang="en-US" altLang="zh-CN" sz="2400" b="1">
                <a:latin typeface="Monotype Corsiva" panose="03010101010201010101" pitchFamily="66" charset="0"/>
                <a:ea typeface="宋体" panose="02010600030101010101" pitchFamily="2" charset="-122"/>
              </a:rPr>
              <a:t>Benson Goh</a:t>
            </a:r>
          </a:p>
          <a:p>
            <a:pPr algn="ctr" eaLnBrk="1" hangingPunct="1">
              <a:lnSpc>
                <a:spcPct val="30000"/>
              </a:lnSpc>
              <a:spcBef>
                <a:spcPct val="40000"/>
              </a:spcBef>
              <a:buClrTx/>
              <a:buSzTx/>
              <a:buFontTx/>
              <a:buNone/>
            </a:pPr>
            <a:r>
              <a:rPr lang="en-US" altLang="zh-CN" sz="2400">
                <a:latin typeface="Times New Roman" panose="02020603050405020304" pitchFamily="18" charset="0"/>
                <a:ea typeface="宋体" panose="02010600030101010101" pitchFamily="2" charset="-122"/>
              </a:rPr>
              <a:t>…………………….</a:t>
            </a:r>
          </a:p>
          <a:p>
            <a:pPr algn="ctr" eaLnBrk="1" hangingPunct="1">
              <a:lnSpc>
                <a:spcPct val="40000"/>
              </a:lnSpc>
              <a:spcBef>
                <a:spcPct val="60000"/>
              </a:spcBef>
              <a:buClrTx/>
              <a:buSzTx/>
              <a:buFontTx/>
              <a:buNone/>
            </a:pPr>
            <a:r>
              <a:rPr lang="en-US" altLang="zh-CN" sz="1400" b="1" i="1">
                <a:latin typeface="Times New Roman" panose="02020603050405020304" pitchFamily="18" charset="0"/>
                <a:ea typeface="宋体" panose="02010600030101010101" pitchFamily="2" charset="-122"/>
              </a:rPr>
              <a:t>Benson Goh</a:t>
            </a:r>
          </a:p>
          <a:p>
            <a:pPr algn="ctr" eaLnBrk="1" hangingPunct="1">
              <a:spcBef>
                <a:spcPct val="50000"/>
              </a:spcBef>
              <a:buClrTx/>
              <a:buSzTx/>
              <a:buFontTx/>
              <a:buNone/>
            </a:pPr>
            <a:r>
              <a:rPr lang="en-US" altLang="zh-CN" sz="1400" b="1" i="1">
                <a:latin typeface="Times New Roman" panose="02020603050405020304" pitchFamily="18" charset="0"/>
                <a:ea typeface="宋体" panose="02010600030101010101" pitchFamily="2" charset="-122"/>
              </a:rPr>
              <a:t>CEO</a:t>
            </a:r>
          </a:p>
        </p:txBody>
      </p:sp>
      <p:sp>
        <p:nvSpPr>
          <p:cNvPr id="8195" name="Text Box 2">
            <a:extLst>
              <a:ext uri="{FF2B5EF4-FFF2-40B4-BE49-F238E27FC236}">
                <a16:creationId xmlns:a16="http://schemas.microsoft.com/office/drawing/2014/main" id="{470D7B89-6EF0-415B-83DC-D292827D1236}"/>
              </a:ext>
            </a:extLst>
          </p:cNvPr>
          <p:cNvSpPr txBox="1">
            <a:spLocks noChangeArrowheads="1"/>
          </p:cNvSpPr>
          <p:nvPr/>
        </p:nvSpPr>
        <p:spPr bwMode="auto">
          <a:xfrm>
            <a:off x="7543800" y="6477000"/>
            <a:ext cx="1828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50000"/>
              </a:spcBef>
              <a:buClrTx/>
              <a:buSzTx/>
              <a:buFontTx/>
              <a:buNone/>
            </a:pPr>
            <a:r>
              <a:rPr lang="en-US" altLang="zh-CN" sz="1000">
                <a:latin typeface="Arial Black" panose="020B0A04020102020204" pitchFamily="34" charset="0"/>
                <a:ea typeface="宋体" panose="02010600030101010101" pitchFamily="2" charset="-122"/>
              </a:rPr>
              <a:t>TAIPEX (M) SDN BHD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CC33EF20-B054-4F76-A729-8105457372E5}"/>
              </a:ext>
            </a:extLst>
          </p:cNvPr>
          <p:cNvSpPr txBox="1">
            <a:spLocks noChangeArrowheads="1"/>
          </p:cNvSpPr>
          <p:nvPr/>
        </p:nvSpPr>
        <p:spPr bwMode="auto">
          <a:xfrm>
            <a:off x="1898650" y="762000"/>
            <a:ext cx="701675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eaLnBrk="1" hangingPunct="1">
              <a:spcBef>
                <a:spcPct val="50000"/>
              </a:spcBef>
              <a:buClrTx/>
              <a:buSzTx/>
              <a:buFontTx/>
              <a:buNone/>
            </a:pPr>
            <a:r>
              <a:rPr lang="en-US" altLang="zh-CN" sz="4400" b="1">
                <a:latin typeface="Times New Roman" panose="02020603050405020304" pitchFamily="18" charset="0"/>
                <a:ea typeface="宋体" panose="02010600030101010101" pitchFamily="2" charset="-122"/>
              </a:rPr>
              <a:t>Vision Statement</a:t>
            </a:r>
          </a:p>
          <a:p>
            <a:pPr algn="ctr" eaLnBrk="1" hangingPunct="1">
              <a:lnSpc>
                <a:spcPct val="140000"/>
              </a:lnSpc>
              <a:spcBef>
                <a:spcPct val="50000"/>
              </a:spcBef>
              <a:buClrTx/>
              <a:buSzTx/>
              <a:buFontTx/>
              <a:buNone/>
            </a:pPr>
            <a:r>
              <a:rPr lang="en-US" altLang="zh-CN" sz="3600" b="1">
                <a:latin typeface="Times New Roman" panose="02020603050405020304" pitchFamily="18" charset="0"/>
                <a:ea typeface="宋体" panose="02010600030101010101" pitchFamily="2" charset="-122"/>
              </a:rPr>
              <a:t>TaiPex (M) Sdn Bhd</a:t>
            </a:r>
            <a:r>
              <a:rPr lang="en-US" altLang="zh-CN" sz="3600">
                <a:latin typeface="Times New Roman" panose="02020603050405020304" pitchFamily="18" charset="0"/>
                <a:ea typeface="宋体" panose="02010600030101010101" pitchFamily="2" charset="-122"/>
              </a:rPr>
              <a:t> aims to be the Best-in-Class Supplier of highly engineered packaging products.</a:t>
            </a:r>
          </a:p>
          <a:p>
            <a:pPr algn="ctr">
              <a:spcBef>
                <a:spcPct val="0"/>
              </a:spcBef>
              <a:buClrTx/>
              <a:buSzTx/>
              <a:buFontTx/>
              <a:buNone/>
            </a:pPr>
            <a:endParaRPr lang="en-US" altLang="zh-CN" sz="1800" b="1">
              <a:ea typeface="宋体" panose="02010600030101010101" pitchFamily="2" charset="-122"/>
            </a:endParaRPr>
          </a:p>
          <a:p>
            <a:pPr algn="ctr">
              <a:spcBef>
                <a:spcPct val="0"/>
              </a:spcBef>
              <a:buClrTx/>
              <a:buSzTx/>
              <a:buFontTx/>
              <a:buNone/>
            </a:pPr>
            <a:endParaRPr lang="en-US" altLang="zh-CN" sz="1800" b="1">
              <a:ea typeface="宋体" panose="02010600030101010101" pitchFamily="2" charset="-122"/>
            </a:endParaRPr>
          </a:p>
          <a:p>
            <a:pPr algn="ctr">
              <a:lnSpc>
                <a:spcPct val="80000"/>
              </a:lnSpc>
              <a:spcBef>
                <a:spcPct val="0"/>
              </a:spcBef>
              <a:buClrTx/>
              <a:buSzTx/>
              <a:buFontTx/>
              <a:buNone/>
            </a:pPr>
            <a:r>
              <a:rPr lang="en-US" altLang="zh-CN" sz="2400" b="1" i="1">
                <a:latin typeface="Monotype Corsiva" panose="03010101010201010101" pitchFamily="66" charset="0"/>
                <a:ea typeface="宋体" panose="02010600030101010101" pitchFamily="2" charset="-122"/>
              </a:rPr>
              <a:t>Benson Goh</a:t>
            </a:r>
          </a:p>
          <a:p>
            <a:pPr algn="ctr">
              <a:lnSpc>
                <a:spcPct val="80000"/>
              </a:lnSpc>
              <a:spcBef>
                <a:spcPct val="0"/>
              </a:spcBef>
              <a:buClrTx/>
              <a:buSzTx/>
              <a:buFontTx/>
              <a:buNone/>
            </a:pPr>
            <a:r>
              <a:rPr lang="en-US" altLang="zh-CN" sz="1800">
                <a:latin typeface="Times New Roman" panose="02020603050405020304" pitchFamily="18" charset="0"/>
                <a:ea typeface="宋体" panose="02010600030101010101" pitchFamily="2" charset="-122"/>
              </a:rPr>
              <a:t>…………………….</a:t>
            </a:r>
          </a:p>
          <a:p>
            <a:pPr algn="ctr">
              <a:spcBef>
                <a:spcPct val="0"/>
              </a:spcBef>
              <a:buClrTx/>
              <a:buSzTx/>
              <a:buFontTx/>
              <a:buNone/>
            </a:pPr>
            <a:r>
              <a:rPr lang="en-US" altLang="zh-CN" sz="1800" b="1" i="1">
                <a:latin typeface="Times New Roman" panose="02020603050405020304" pitchFamily="18" charset="0"/>
                <a:ea typeface="宋体" panose="02010600030101010101" pitchFamily="2" charset="-122"/>
              </a:rPr>
              <a:t>Benson Goh</a:t>
            </a:r>
          </a:p>
          <a:p>
            <a:pPr algn="ctr">
              <a:spcBef>
                <a:spcPct val="0"/>
              </a:spcBef>
              <a:buClrTx/>
              <a:buSzTx/>
              <a:buFontTx/>
              <a:buNone/>
            </a:pPr>
            <a:r>
              <a:rPr lang="en-US" altLang="zh-CN" sz="2000" i="1">
                <a:latin typeface="Times New Roman" panose="02020603050405020304" pitchFamily="18" charset="0"/>
                <a:ea typeface="宋体" panose="02010600030101010101" pitchFamily="2" charset="-122"/>
              </a:rPr>
              <a:t>CEO</a:t>
            </a:r>
          </a:p>
        </p:txBody>
      </p:sp>
      <p:sp>
        <p:nvSpPr>
          <p:cNvPr id="9219" name="Text Box 5">
            <a:extLst>
              <a:ext uri="{FF2B5EF4-FFF2-40B4-BE49-F238E27FC236}">
                <a16:creationId xmlns:a16="http://schemas.microsoft.com/office/drawing/2014/main" id="{497A463F-7E1B-4EFC-849D-758629F192F4}"/>
              </a:ext>
            </a:extLst>
          </p:cNvPr>
          <p:cNvSpPr txBox="1">
            <a:spLocks noChangeArrowheads="1"/>
          </p:cNvSpPr>
          <p:nvPr/>
        </p:nvSpPr>
        <p:spPr bwMode="auto">
          <a:xfrm>
            <a:off x="7696200" y="6324600"/>
            <a:ext cx="1828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50000"/>
              </a:spcBef>
              <a:buClrTx/>
              <a:buSzTx/>
              <a:buFontTx/>
              <a:buNone/>
            </a:pPr>
            <a:r>
              <a:rPr lang="en-US" altLang="zh-CN" sz="1000">
                <a:latin typeface="Arial Black" panose="020B0A04020102020204" pitchFamily="34" charset="0"/>
                <a:ea typeface="宋体" panose="02010600030101010101" pitchFamily="2" charset="-122"/>
              </a:rPr>
              <a:t>TAIPEX (M) SDN BHD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7D0084C-55FD-2B45-8944-5E0E25A1C2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0"/>
            <a:ext cx="8153400" cy="6660077"/>
          </a:xfrm>
          <a:prstGeom prst="rect">
            <a:avLst/>
          </a:prstGeom>
        </p:spPr>
      </p:pic>
    </p:spTree>
    <p:extLst>
      <p:ext uri="{BB962C8B-B14F-4D97-AF65-F5344CB8AC3E}">
        <p14:creationId xmlns:p14="http://schemas.microsoft.com/office/powerpoint/2010/main" val="903729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5">
            <a:extLst>
              <a:ext uri="{FF2B5EF4-FFF2-40B4-BE49-F238E27FC236}">
                <a16:creationId xmlns:a16="http://schemas.microsoft.com/office/drawing/2014/main" id="{87AB4A00-8A6F-45AA-9F07-CEE7076DA10F}"/>
              </a:ext>
            </a:extLst>
          </p:cNvPr>
          <p:cNvSpPr txBox="1">
            <a:spLocks noChangeArrowheads="1"/>
          </p:cNvSpPr>
          <p:nvPr/>
        </p:nvSpPr>
        <p:spPr bwMode="auto">
          <a:xfrm>
            <a:off x="7772400" y="6477000"/>
            <a:ext cx="1752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50000"/>
              </a:spcBef>
              <a:buClrTx/>
              <a:buSzTx/>
              <a:buFontTx/>
              <a:buNone/>
            </a:pPr>
            <a:r>
              <a:rPr lang="en-US" altLang="zh-CN" sz="1000">
                <a:latin typeface="Arial Black" panose="020B0A04020102020204" pitchFamily="34" charset="0"/>
                <a:ea typeface="宋体" panose="02010600030101010101" pitchFamily="2" charset="-122"/>
              </a:rPr>
              <a:t>TAIPEX (M) SDN BHD</a:t>
            </a:r>
          </a:p>
        </p:txBody>
      </p:sp>
      <p:sp>
        <p:nvSpPr>
          <p:cNvPr id="10245" name="TextBox 5">
            <a:extLst>
              <a:ext uri="{FF2B5EF4-FFF2-40B4-BE49-F238E27FC236}">
                <a16:creationId xmlns:a16="http://schemas.microsoft.com/office/drawing/2014/main" id="{1CD92FBD-BACA-4D5F-B673-701AAF3F3BD8}"/>
              </a:ext>
            </a:extLst>
          </p:cNvPr>
          <p:cNvSpPr txBox="1">
            <a:spLocks noChangeArrowheads="1"/>
          </p:cNvSpPr>
          <p:nvPr/>
        </p:nvSpPr>
        <p:spPr bwMode="auto">
          <a:xfrm>
            <a:off x="1447800" y="914400"/>
            <a:ext cx="632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n-US" altLang="en-US" sz="1800"/>
              <a:t>Penang Facility Organisation Chart</a:t>
            </a:r>
            <a:endParaRPr lang="en-MY" altLang="en-US" sz="1800"/>
          </a:p>
        </p:txBody>
      </p:sp>
      <p:pic>
        <p:nvPicPr>
          <p:cNvPr id="3" name="Picture 2"/>
          <p:cNvPicPr>
            <a:picLocks noChangeAspect="1"/>
          </p:cNvPicPr>
          <p:nvPr/>
        </p:nvPicPr>
        <p:blipFill>
          <a:blip r:embed="rId2"/>
          <a:stretch>
            <a:fillRect/>
          </a:stretch>
        </p:blipFill>
        <p:spPr>
          <a:xfrm>
            <a:off x="453762" y="457200"/>
            <a:ext cx="8998476" cy="613894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5">
            <a:extLst>
              <a:ext uri="{FF2B5EF4-FFF2-40B4-BE49-F238E27FC236}">
                <a16:creationId xmlns:a16="http://schemas.microsoft.com/office/drawing/2014/main" id="{A38A894D-93EF-4E71-96F3-44DEB347EC88}"/>
              </a:ext>
            </a:extLst>
          </p:cNvPr>
          <p:cNvSpPr txBox="1">
            <a:spLocks noChangeArrowheads="1"/>
          </p:cNvSpPr>
          <p:nvPr/>
        </p:nvSpPr>
        <p:spPr bwMode="auto">
          <a:xfrm>
            <a:off x="7772400" y="6477000"/>
            <a:ext cx="1752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50000"/>
              </a:spcBef>
              <a:buClrTx/>
              <a:buSzTx/>
              <a:buFontTx/>
              <a:buNone/>
            </a:pPr>
            <a:r>
              <a:rPr lang="en-US" altLang="zh-CN" sz="1000">
                <a:latin typeface="Arial Black" panose="020B0A04020102020204" pitchFamily="34" charset="0"/>
                <a:ea typeface="宋体" panose="02010600030101010101" pitchFamily="2" charset="-122"/>
              </a:rPr>
              <a:t>TAIPEX (M) SDN BHD</a:t>
            </a:r>
          </a:p>
        </p:txBody>
      </p:sp>
      <p:sp>
        <p:nvSpPr>
          <p:cNvPr id="11269" name="TextBox 5">
            <a:extLst>
              <a:ext uri="{FF2B5EF4-FFF2-40B4-BE49-F238E27FC236}">
                <a16:creationId xmlns:a16="http://schemas.microsoft.com/office/drawing/2014/main" id="{44AC9416-439C-4251-8915-8F89F6856E2C}"/>
              </a:ext>
            </a:extLst>
          </p:cNvPr>
          <p:cNvSpPr txBox="1">
            <a:spLocks noChangeArrowheads="1"/>
          </p:cNvSpPr>
          <p:nvPr/>
        </p:nvSpPr>
        <p:spPr bwMode="auto">
          <a:xfrm>
            <a:off x="1447800" y="914400"/>
            <a:ext cx="632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spcBef>
                <a:spcPct val="0"/>
              </a:spcBef>
              <a:buClrTx/>
              <a:buSzTx/>
              <a:buFontTx/>
              <a:buNone/>
            </a:pPr>
            <a:r>
              <a:rPr lang="en-US" altLang="en-US" sz="1800"/>
              <a:t>Penang Facility Organisation Chart (Photo)</a:t>
            </a:r>
            <a:endParaRPr lang="en-MY" altLang="en-US" sz="1800"/>
          </a:p>
        </p:txBody>
      </p:sp>
      <p:pic>
        <p:nvPicPr>
          <p:cNvPr id="2" name="Picture 1"/>
          <p:cNvPicPr>
            <a:picLocks noChangeAspect="1"/>
          </p:cNvPicPr>
          <p:nvPr/>
        </p:nvPicPr>
        <p:blipFill>
          <a:blip r:embed="rId2"/>
          <a:stretch>
            <a:fillRect/>
          </a:stretch>
        </p:blipFill>
        <p:spPr>
          <a:xfrm>
            <a:off x="377555" y="1284287"/>
            <a:ext cx="9150889" cy="5192713"/>
          </a:xfrm>
          <a:prstGeom prst="rect">
            <a:avLst/>
          </a:prstGeom>
        </p:spPr>
      </p:pic>
    </p:spTree>
  </p:cSld>
  <p:clrMapOvr>
    <a:masterClrMapping/>
  </p:clrMapOvr>
</p:sld>
</file>

<file path=ppt/theme/theme1.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Eclipse</Template>
  <TotalTime>1814</TotalTime>
  <Words>1082</Words>
  <Application>Microsoft Office PowerPoint</Application>
  <PresentationFormat>A4 Paper (210x297 mm)</PresentationFormat>
  <Paragraphs>172</Paragraphs>
  <Slides>24</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6" baseType="lpstr">
      <vt:lpstr>宋体</vt:lpstr>
      <vt:lpstr>宋体</vt:lpstr>
      <vt:lpstr>Arial</vt:lpstr>
      <vt:lpstr>Arial Black</vt:lpstr>
      <vt:lpstr>Arial Narrow</vt:lpstr>
      <vt:lpstr>Calibri</vt:lpstr>
      <vt:lpstr>Monotype Corsiva</vt:lpstr>
      <vt:lpstr>Times New Roman</vt:lpstr>
      <vt:lpstr>Verdana</vt:lpstr>
      <vt:lpstr>Wingdings</vt:lpstr>
      <vt:lpstr>Eclipse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ITW MERITEX SDN. BHD.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ITW MERITEX</dc:creator>
  <cp:lastModifiedBy>Benson</cp:lastModifiedBy>
  <cp:revision>186</cp:revision>
  <dcterms:created xsi:type="dcterms:W3CDTF">2004-10-06T03:09:11Z</dcterms:created>
  <dcterms:modified xsi:type="dcterms:W3CDTF">2024-02-02T07:33:54Z</dcterms:modified>
</cp:coreProperties>
</file>